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0" r:id="rId1"/>
  </p:sldMasterIdLst>
  <p:notesMasterIdLst>
    <p:notesMasterId r:id="rId40"/>
  </p:notesMasterIdLst>
  <p:handoutMasterIdLst>
    <p:handoutMasterId r:id="rId41"/>
  </p:handoutMasterIdLst>
  <p:sldIdLst>
    <p:sldId id="441" r:id="rId2"/>
    <p:sldId id="257" r:id="rId3"/>
    <p:sldId id="2145705488" r:id="rId4"/>
    <p:sldId id="2145705483" r:id="rId5"/>
    <p:sldId id="2145705469" r:id="rId6"/>
    <p:sldId id="2145705470" r:id="rId7"/>
    <p:sldId id="2145705482" r:id="rId8"/>
    <p:sldId id="444" r:id="rId9"/>
    <p:sldId id="2145705447" r:id="rId10"/>
    <p:sldId id="2145705450" r:id="rId11"/>
    <p:sldId id="2145705484" r:id="rId12"/>
    <p:sldId id="2145705485" r:id="rId13"/>
    <p:sldId id="2145705486" r:id="rId14"/>
    <p:sldId id="2145705451" r:id="rId15"/>
    <p:sldId id="2145705487" r:id="rId16"/>
    <p:sldId id="2145705452" r:id="rId17"/>
    <p:sldId id="2145705471" r:id="rId18"/>
    <p:sldId id="2145705448" r:id="rId19"/>
    <p:sldId id="2145705454" r:id="rId20"/>
    <p:sldId id="2145705475" r:id="rId21"/>
    <p:sldId id="2145705476" r:id="rId22"/>
    <p:sldId id="2145705477" r:id="rId23"/>
    <p:sldId id="2145705478" r:id="rId24"/>
    <p:sldId id="2145705479" r:id="rId25"/>
    <p:sldId id="2145705449" r:id="rId26"/>
    <p:sldId id="2145705439" r:id="rId27"/>
    <p:sldId id="2145705440" r:id="rId28"/>
    <p:sldId id="2145705466" r:id="rId29"/>
    <p:sldId id="2145705480" r:id="rId30"/>
    <p:sldId id="2145705458" r:id="rId31"/>
    <p:sldId id="2145705463" r:id="rId32"/>
    <p:sldId id="2145705464" r:id="rId33"/>
    <p:sldId id="2145705481" r:id="rId34"/>
    <p:sldId id="2145705468" r:id="rId35"/>
    <p:sldId id="445" r:id="rId36"/>
    <p:sldId id="2145705428" r:id="rId37"/>
    <p:sldId id="2145705429" r:id="rId38"/>
    <p:sldId id="2145705431" r:id="rId39"/>
  </p:sldIdLst>
  <p:sldSz cx="12192000" cy="6858000"/>
  <p:notesSz cx="7315200" cy="9601200"/>
  <p:defaultTextStyle>
    <a:defPPr>
      <a:defRPr lang="en-US"/>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Main Section" id="{C66AD5F9-26C7-8847-B90A-C8F0A3DA8207}">
          <p14:sldIdLst>
            <p14:sldId id="441"/>
            <p14:sldId id="257"/>
            <p14:sldId id="2145705488"/>
            <p14:sldId id="2145705483"/>
            <p14:sldId id="2145705469"/>
            <p14:sldId id="2145705470"/>
            <p14:sldId id="2145705482"/>
            <p14:sldId id="444"/>
            <p14:sldId id="2145705447"/>
            <p14:sldId id="2145705450"/>
            <p14:sldId id="2145705484"/>
            <p14:sldId id="2145705485"/>
            <p14:sldId id="2145705486"/>
            <p14:sldId id="2145705451"/>
            <p14:sldId id="2145705487"/>
            <p14:sldId id="2145705452"/>
            <p14:sldId id="2145705471"/>
            <p14:sldId id="2145705448"/>
            <p14:sldId id="2145705454"/>
            <p14:sldId id="2145705475"/>
            <p14:sldId id="2145705476"/>
            <p14:sldId id="2145705477"/>
            <p14:sldId id="2145705478"/>
            <p14:sldId id="2145705479"/>
            <p14:sldId id="2145705449"/>
            <p14:sldId id="2145705439"/>
            <p14:sldId id="2145705440"/>
            <p14:sldId id="2145705466"/>
            <p14:sldId id="2145705480"/>
            <p14:sldId id="2145705458"/>
            <p14:sldId id="2145705463"/>
            <p14:sldId id="2145705464"/>
            <p14:sldId id="2145705481"/>
            <p14:sldId id="2145705468"/>
          </p14:sldIdLst>
        </p14:section>
        <p14:section name="Team Info" id="{71A7C6E3-3C16-3242-BB52-3E9A0B126032}">
          <p14:sldIdLst>
            <p14:sldId id="445"/>
            <p14:sldId id="2145705428"/>
            <p14:sldId id="2145705429"/>
            <p14:sldId id="214570543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628B99"/>
    <a:srgbClr val="7BADBF"/>
    <a:srgbClr val="8AC2D7"/>
    <a:srgbClr val="97D5EB"/>
    <a:srgbClr val="FFFFFF"/>
    <a:srgbClr val="00CC99"/>
    <a:srgbClr val="F66C41"/>
    <a:srgbClr val="00664D"/>
    <a:srgbClr val="1643A5"/>
    <a:srgbClr val="001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4" autoAdjust="0"/>
    <p:restoredTop sz="80880" autoAdjust="0"/>
  </p:normalViewPr>
  <p:slideViewPr>
    <p:cSldViewPr snapToGrid="0">
      <p:cViewPr varScale="1">
        <p:scale>
          <a:sx n="95" d="100"/>
          <a:sy n="95" d="100"/>
        </p:scale>
        <p:origin x="208" y="216"/>
      </p:cViewPr>
      <p:guideLst>
        <p:guide orient="horz" pos="2160"/>
        <p:guide pos="3840"/>
      </p:guideLst>
    </p:cSldViewPr>
  </p:slideViewPr>
  <p:outlineViewPr>
    <p:cViewPr>
      <p:scale>
        <a:sx n="33" d="100"/>
        <a:sy n="33" d="100"/>
      </p:scale>
      <p:origin x="0" y="-61696"/>
    </p:cViewPr>
  </p:outlineViewPr>
  <p:notesTextViewPr>
    <p:cViewPr>
      <p:scale>
        <a:sx n="25" d="100"/>
        <a:sy n="25" d="100"/>
      </p:scale>
      <p:origin x="0" y="0"/>
    </p:cViewPr>
  </p:notesTextViewPr>
  <p:sorterViewPr>
    <p:cViewPr>
      <p:scale>
        <a:sx n="66" d="100"/>
        <a:sy n="66" d="100"/>
      </p:scale>
      <p:origin x="0" y="5352"/>
    </p:cViewPr>
  </p:sorterViewPr>
  <p:notesViewPr>
    <p:cSldViewPr snapToGrid="0">
      <p:cViewPr varScale="1">
        <p:scale>
          <a:sx n="157" d="100"/>
          <a:sy n="157" d="100"/>
        </p:scale>
        <p:origin x="296" y="17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8514" name="Rectangle 2"/>
          <p:cNvSpPr>
            <a:spLocks noGrp="1" noChangeArrowheads="1"/>
          </p:cNvSpPr>
          <p:nvPr>
            <p:ph type="hdr" sz="quarter"/>
          </p:nvPr>
        </p:nvSpPr>
        <p:spPr bwMode="auto">
          <a:xfrm>
            <a:off x="0"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defRPr sz="1300"/>
            </a:lvl1pPr>
          </a:lstStyle>
          <a:p>
            <a:pPr>
              <a:defRPr/>
            </a:pPr>
            <a:endParaRPr lang="en-US"/>
          </a:p>
        </p:txBody>
      </p:sp>
      <p:sp>
        <p:nvSpPr>
          <p:cNvPr id="448515" name="Rectangle 3"/>
          <p:cNvSpPr>
            <a:spLocks noGrp="1" noChangeArrowheads="1"/>
          </p:cNvSpPr>
          <p:nvPr>
            <p:ph type="dt" sz="quarter" idx="1"/>
          </p:nvPr>
        </p:nvSpPr>
        <p:spPr bwMode="auto">
          <a:xfrm>
            <a:off x="4143213"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lgn="r">
              <a:defRPr sz="1300"/>
            </a:lvl1pPr>
          </a:lstStyle>
          <a:p>
            <a:pPr>
              <a:defRPr/>
            </a:pPr>
            <a:endParaRPr lang="en-US"/>
          </a:p>
        </p:txBody>
      </p:sp>
      <p:sp>
        <p:nvSpPr>
          <p:cNvPr id="448516" name="Rectangle 4"/>
          <p:cNvSpPr>
            <a:spLocks noGrp="1" noChangeArrowheads="1"/>
          </p:cNvSpPr>
          <p:nvPr>
            <p:ph type="ftr" sz="quarter" idx="2"/>
          </p:nvPr>
        </p:nvSpPr>
        <p:spPr bwMode="auto">
          <a:xfrm>
            <a:off x="0"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defRPr sz="1300"/>
            </a:lvl1pPr>
          </a:lstStyle>
          <a:p>
            <a:pPr>
              <a:defRPr/>
            </a:pPr>
            <a:endParaRPr lang="en-US"/>
          </a:p>
        </p:txBody>
      </p:sp>
      <p:sp>
        <p:nvSpPr>
          <p:cNvPr id="448517" name="Rectangle 5"/>
          <p:cNvSpPr>
            <a:spLocks noGrp="1" noChangeArrowheads="1"/>
          </p:cNvSpPr>
          <p:nvPr>
            <p:ph type="sldNum" sz="quarter" idx="3"/>
          </p:nvPr>
        </p:nvSpPr>
        <p:spPr bwMode="auto">
          <a:xfrm>
            <a:off x="4143213"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lgn="r">
              <a:defRPr sz="1300"/>
            </a:lvl1pPr>
          </a:lstStyle>
          <a:p>
            <a:pPr>
              <a:defRPr/>
            </a:pPr>
            <a:fld id="{3995E533-E32F-4BB7-A2C7-95796231553E}" type="slidenum">
              <a:rPr lang="en-US"/>
              <a:pPr>
                <a:defRPr/>
              </a:pPr>
              <a:t>‹#›</a:t>
            </a:fld>
            <a:endParaRPr lang="en-US"/>
          </a:p>
        </p:txBody>
      </p:sp>
    </p:spTree>
    <p:extLst>
      <p:ext uri="{BB962C8B-B14F-4D97-AF65-F5344CB8AC3E}">
        <p14:creationId xmlns:p14="http://schemas.microsoft.com/office/powerpoint/2010/main" val="3433523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62" name="Rectangle 2"/>
          <p:cNvSpPr>
            <a:spLocks noGrp="1" noChangeArrowheads="1"/>
          </p:cNvSpPr>
          <p:nvPr>
            <p:ph type="hdr" sz="quarter"/>
          </p:nvPr>
        </p:nvSpPr>
        <p:spPr bwMode="auto">
          <a:xfrm>
            <a:off x="0"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defRPr sz="1300"/>
            </a:lvl1pPr>
          </a:lstStyle>
          <a:p>
            <a:pPr>
              <a:defRPr/>
            </a:pPr>
            <a:endParaRPr lang="en-US"/>
          </a:p>
        </p:txBody>
      </p:sp>
      <p:sp>
        <p:nvSpPr>
          <p:cNvPr id="450563" name="Rectangle 3"/>
          <p:cNvSpPr>
            <a:spLocks noGrp="1" noChangeArrowheads="1"/>
          </p:cNvSpPr>
          <p:nvPr>
            <p:ph type="dt" idx="1"/>
          </p:nvPr>
        </p:nvSpPr>
        <p:spPr bwMode="auto">
          <a:xfrm>
            <a:off x="4143213"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lgn="r">
              <a:defRPr sz="1300"/>
            </a:lvl1pPr>
          </a:lstStyle>
          <a:p>
            <a:pPr>
              <a:defRPr/>
            </a:pPr>
            <a:endParaRPr lang="en-US"/>
          </a:p>
        </p:txBody>
      </p:sp>
      <p:sp>
        <p:nvSpPr>
          <p:cNvPr id="20484" name="Rectangle 4"/>
          <p:cNvSpPr>
            <a:spLocks noGrp="1" noRot="1" noChangeAspect="1" noChangeArrowheads="1" noTextEdit="1"/>
          </p:cNvSpPr>
          <p:nvPr>
            <p:ph type="sldImg" idx="2"/>
          </p:nvPr>
        </p:nvSpPr>
        <p:spPr bwMode="auto">
          <a:xfrm>
            <a:off x="458788" y="720725"/>
            <a:ext cx="6400800" cy="3600450"/>
          </a:xfrm>
          <a:prstGeom prst="rect">
            <a:avLst/>
          </a:prstGeom>
          <a:noFill/>
          <a:ln w="9525">
            <a:solidFill>
              <a:srgbClr val="000000"/>
            </a:solidFill>
            <a:miter lim="800000"/>
            <a:headEnd/>
            <a:tailEnd/>
          </a:ln>
        </p:spPr>
      </p:sp>
      <p:sp>
        <p:nvSpPr>
          <p:cNvPr id="450565" name="Rectangle 5"/>
          <p:cNvSpPr>
            <a:spLocks noGrp="1" noChangeArrowheads="1"/>
          </p:cNvSpPr>
          <p:nvPr>
            <p:ph type="body" sz="quarter" idx="3"/>
          </p:nvPr>
        </p:nvSpPr>
        <p:spPr bwMode="auto">
          <a:xfrm>
            <a:off x="731866" y="4559956"/>
            <a:ext cx="5851471" cy="4320849"/>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50566" name="Rectangle 6"/>
          <p:cNvSpPr>
            <a:spLocks noGrp="1" noChangeArrowheads="1"/>
          </p:cNvSpPr>
          <p:nvPr>
            <p:ph type="ftr" sz="quarter" idx="4"/>
          </p:nvPr>
        </p:nvSpPr>
        <p:spPr bwMode="auto">
          <a:xfrm>
            <a:off x="0"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defRPr sz="1300"/>
            </a:lvl1pPr>
          </a:lstStyle>
          <a:p>
            <a:pPr>
              <a:defRPr/>
            </a:pPr>
            <a:endParaRPr lang="en-US"/>
          </a:p>
        </p:txBody>
      </p:sp>
      <p:sp>
        <p:nvSpPr>
          <p:cNvPr id="450567" name="Rectangle 7"/>
          <p:cNvSpPr>
            <a:spLocks noGrp="1" noChangeArrowheads="1"/>
          </p:cNvSpPr>
          <p:nvPr>
            <p:ph type="sldNum" sz="quarter" idx="5"/>
          </p:nvPr>
        </p:nvSpPr>
        <p:spPr bwMode="auto">
          <a:xfrm>
            <a:off x="4143213"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lgn="r">
              <a:defRPr sz="1300"/>
            </a:lvl1pPr>
          </a:lstStyle>
          <a:p>
            <a:pPr>
              <a:defRPr/>
            </a:pPr>
            <a:fld id="{C47D07E1-450F-4D21-88F2-2F1F63C1D3B1}" type="slidenum">
              <a:rPr lang="en-US"/>
              <a:pPr>
                <a:defRPr/>
              </a:pPr>
              <a:t>‹#›</a:t>
            </a:fld>
            <a:endParaRPr lang="en-US"/>
          </a:p>
        </p:txBody>
      </p:sp>
    </p:spTree>
    <p:extLst>
      <p:ext uri="{BB962C8B-B14F-4D97-AF65-F5344CB8AC3E}">
        <p14:creationId xmlns:p14="http://schemas.microsoft.com/office/powerpoint/2010/main" val="4543090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1</a:t>
            </a:fld>
            <a:endParaRPr lang="en-US"/>
          </a:p>
        </p:txBody>
      </p:sp>
    </p:spTree>
    <p:extLst>
      <p:ext uri="{BB962C8B-B14F-4D97-AF65-F5344CB8AC3E}">
        <p14:creationId xmlns:p14="http://schemas.microsoft.com/office/powerpoint/2010/main" val="2374236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18</a:t>
            </a:fld>
            <a:endParaRPr lang="en-US"/>
          </a:p>
        </p:txBody>
      </p:sp>
    </p:spTree>
    <p:extLst>
      <p:ext uri="{BB962C8B-B14F-4D97-AF65-F5344CB8AC3E}">
        <p14:creationId xmlns:p14="http://schemas.microsoft.com/office/powerpoint/2010/main" val="229126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19</a:t>
            </a:fld>
            <a:endParaRPr lang="en-US"/>
          </a:p>
        </p:txBody>
      </p:sp>
    </p:spTree>
    <p:extLst>
      <p:ext uri="{BB962C8B-B14F-4D97-AF65-F5344CB8AC3E}">
        <p14:creationId xmlns:p14="http://schemas.microsoft.com/office/powerpoint/2010/main" val="281670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20</a:t>
            </a:fld>
            <a:endParaRPr lang="en-US"/>
          </a:p>
        </p:txBody>
      </p:sp>
    </p:spTree>
    <p:extLst>
      <p:ext uri="{BB962C8B-B14F-4D97-AF65-F5344CB8AC3E}">
        <p14:creationId xmlns:p14="http://schemas.microsoft.com/office/powerpoint/2010/main" val="165960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21</a:t>
            </a:fld>
            <a:endParaRPr lang="en-US"/>
          </a:p>
        </p:txBody>
      </p:sp>
    </p:spTree>
    <p:extLst>
      <p:ext uri="{BB962C8B-B14F-4D97-AF65-F5344CB8AC3E}">
        <p14:creationId xmlns:p14="http://schemas.microsoft.com/office/powerpoint/2010/main" val="424403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23</a:t>
            </a:fld>
            <a:endParaRPr lang="en-US"/>
          </a:p>
        </p:txBody>
      </p:sp>
    </p:spTree>
    <p:extLst>
      <p:ext uri="{BB962C8B-B14F-4D97-AF65-F5344CB8AC3E}">
        <p14:creationId xmlns:p14="http://schemas.microsoft.com/office/powerpoint/2010/main" val="51636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24</a:t>
            </a:fld>
            <a:endParaRPr lang="en-US"/>
          </a:p>
        </p:txBody>
      </p:sp>
    </p:spTree>
    <p:extLst>
      <p:ext uri="{BB962C8B-B14F-4D97-AF65-F5344CB8AC3E}">
        <p14:creationId xmlns:p14="http://schemas.microsoft.com/office/powerpoint/2010/main" val="1306693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25</a:t>
            </a:fld>
            <a:endParaRPr lang="en-US"/>
          </a:p>
        </p:txBody>
      </p:sp>
    </p:spTree>
    <p:extLst>
      <p:ext uri="{BB962C8B-B14F-4D97-AF65-F5344CB8AC3E}">
        <p14:creationId xmlns:p14="http://schemas.microsoft.com/office/powerpoint/2010/main" val="230742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90" b="0" kern="1200" dirty="0" err="1">
                <a:solidFill>
                  <a:schemeClr val="tx1"/>
                </a:solidFill>
                <a:effectLst/>
                <a:latin typeface="Gill Sans MT" charset="0"/>
                <a:ea typeface="Gill Sans MT" charset="0"/>
                <a:cs typeface="Gill Sans MT" charset="0"/>
              </a:rPr>
              <a:t>HomeLab</a:t>
            </a:r>
            <a:r>
              <a:rPr lang="en-US" sz="990" b="0" kern="1200" dirty="0">
                <a:solidFill>
                  <a:schemeClr val="tx1"/>
                </a:solidFill>
                <a:effectLst/>
                <a:latin typeface="Gill Sans MT" charset="0"/>
                <a:ea typeface="Gill Sans MT" charset="0"/>
                <a:cs typeface="Gill Sans MT" charset="0"/>
              </a:rPr>
              <a:t> is an initiative of </a:t>
            </a:r>
            <a:r>
              <a:rPr lang="en-US" sz="990" b="0" kern="1200" dirty="0" err="1">
                <a:solidFill>
                  <a:schemeClr val="tx1"/>
                </a:solidFill>
                <a:effectLst/>
                <a:latin typeface="Gill Sans MT" charset="0"/>
                <a:ea typeface="Gill Sans MT" charset="0"/>
                <a:cs typeface="Gill Sans MT" charset="0"/>
              </a:rPr>
              <a:t>imec</a:t>
            </a:r>
            <a:r>
              <a:rPr lang="en-US" sz="990" b="0" kern="1200" dirty="0">
                <a:solidFill>
                  <a:schemeClr val="tx1"/>
                </a:solidFill>
                <a:effectLst/>
                <a:latin typeface="Gill Sans MT" charset="0"/>
                <a:ea typeface="Gill Sans MT" charset="0"/>
                <a:cs typeface="Gill Sans MT" charset="0"/>
              </a:rPr>
              <a:t> and Ghent University. It is both a home and a lab as it is a two-story house in which people can live</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temporarily to test and co-create </a:t>
            </a:r>
            <a:r>
              <a:rPr lang="en-US" sz="990" b="0" kern="1200" dirty="0" err="1">
                <a:solidFill>
                  <a:schemeClr val="tx1"/>
                </a:solidFill>
                <a:effectLst/>
                <a:latin typeface="Gill Sans MT" charset="0"/>
                <a:ea typeface="Gill Sans MT" charset="0"/>
                <a:cs typeface="Gill Sans MT" charset="0"/>
              </a:rPr>
              <a:t>IoT</a:t>
            </a:r>
            <a:r>
              <a:rPr lang="en-US" sz="990" b="0" kern="1200" dirty="0">
                <a:solidFill>
                  <a:schemeClr val="tx1"/>
                </a:solidFill>
                <a:effectLst/>
                <a:latin typeface="Gill Sans MT" charset="0"/>
                <a:ea typeface="Gill Sans MT" charset="0"/>
                <a:cs typeface="Gill Sans MT" charset="0"/>
              </a:rPr>
              <a:t> prototypes or products</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With technical corridors in every room and an open home automation system, it offers tremendous flexibility to develop and install early prototypes of smart products and test their interoperability with other systems. </a:t>
            </a:r>
            <a:endParaRPr lang="en-US" dirty="0"/>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It focuses on testing and co-developing smart home innovations in a variety of application domains – from home automation</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and (health)care to entertainment, energy and security. It aims at serving the needs of SMEs as well as large businesses, researchers, non-profit organizations, etc. </a:t>
            </a:r>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It is located on the Technology</a:t>
            </a:r>
            <a:r>
              <a:rPr lang="en-US" sz="990" b="0" kern="1200" baseline="0" dirty="0">
                <a:solidFill>
                  <a:schemeClr val="tx1"/>
                </a:solidFill>
                <a:effectLst/>
                <a:latin typeface="Gill Sans MT" charset="0"/>
                <a:ea typeface="Gill Sans MT" charset="0"/>
                <a:cs typeface="Gill Sans MT" charset="0"/>
              </a:rPr>
              <a:t> Campus Ghent in Belgium </a:t>
            </a:r>
          </a:p>
          <a:p>
            <a:endParaRPr lang="en-US" sz="990" b="0" kern="1200" baseline="0" dirty="0">
              <a:solidFill>
                <a:schemeClr val="tx1"/>
              </a:solidFill>
              <a:effectLst/>
              <a:latin typeface="Gill Sans MT" charset="0"/>
              <a:ea typeface="Gill Sans MT" charset="0"/>
              <a:cs typeface="Gill Sans MT" charset="0"/>
            </a:endParaRPr>
          </a:p>
          <a:p>
            <a:r>
              <a:rPr lang="en-US" sz="990" b="0" kern="1200" baseline="0" dirty="0" err="1">
                <a:solidFill>
                  <a:schemeClr val="tx1"/>
                </a:solidFill>
                <a:effectLst/>
                <a:latin typeface="Gill Sans MT" charset="0"/>
                <a:ea typeface="Gill Sans MT" charset="0"/>
                <a:cs typeface="Gill Sans MT" charset="0"/>
              </a:rPr>
              <a:t>www.imec-int.com</a:t>
            </a:r>
            <a:r>
              <a:rPr lang="en-US" sz="990" b="0" kern="1200" baseline="0" dirty="0">
                <a:solidFill>
                  <a:schemeClr val="tx1"/>
                </a:solidFill>
                <a:effectLst/>
                <a:latin typeface="Gill Sans MT" charset="0"/>
                <a:ea typeface="Gill Sans MT" charset="0"/>
                <a:cs typeface="Gill Sans MT" charset="0"/>
              </a:rPr>
              <a:t>/</a:t>
            </a:r>
            <a:r>
              <a:rPr lang="en-US" sz="990" b="0" kern="1200" baseline="0" dirty="0" err="1">
                <a:solidFill>
                  <a:schemeClr val="tx1"/>
                </a:solidFill>
                <a:effectLst/>
                <a:latin typeface="Gill Sans MT" charset="0"/>
                <a:ea typeface="Gill Sans MT" charset="0"/>
                <a:cs typeface="Gill Sans MT" charset="0"/>
              </a:rPr>
              <a:t>homelab</a:t>
            </a:r>
            <a:endParaRPr lang="en-US" dirty="0"/>
          </a:p>
          <a:p>
            <a:endParaRPr lang="en-US" sz="990" b="0" kern="1200" baseline="0" dirty="0">
              <a:solidFill>
                <a:schemeClr val="tx1"/>
              </a:solidFill>
              <a:effectLst/>
              <a:latin typeface="Gill Sans MT" charset="0"/>
              <a:ea typeface="Gill Sans MT" charset="0"/>
              <a:cs typeface="Gill Sans MT" charset="0"/>
            </a:endParaRPr>
          </a:p>
          <a:p>
            <a:pPr marL="0" indent="0">
              <a:buNone/>
            </a:pPr>
            <a:endParaRPr lang="nl-NL" dirty="0"/>
          </a:p>
        </p:txBody>
      </p:sp>
      <p:sp>
        <p:nvSpPr>
          <p:cNvPr id="4" name="Tijdelijke aanduiding voor dianummer 3"/>
          <p:cNvSpPr>
            <a:spLocks noGrp="1"/>
          </p:cNvSpPr>
          <p:nvPr>
            <p:ph type="sldNum" sz="quarter" idx="10"/>
          </p:nvPr>
        </p:nvSpPr>
        <p:spPr/>
        <p:txBody>
          <a:bodyPr/>
          <a:lstStyle/>
          <a:p>
            <a:fld id="{7B91B61D-47B7-A144-8E63-D9376A6761BB}" type="slidenum">
              <a:rPr lang="en-US" smtClean="0"/>
              <a:pPr/>
              <a:t>26</a:t>
            </a:fld>
            <a:endParaRPr lang="en-US"/>
          </a:p>
        </p:txBody>
      </p:sp>
    </p:spTree>
    <p:extLst>
      <p:ext uri="{BB962C8B-B14F-4D97-AF65-F5344CB8AC3E}">
        <p14:creationId xmlns:p14="http://schemas.microsoft.com/office/powerpoint/2010/main" val="426109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90" b="0" kern="1200" dirty="0">
                <a:solidFill>
                  <a:schemeClr val="tx1"/>
                </a:solidFill>
                <a:effectLst/>
                <a:latin typeface="Gill Sans MT" charset="0"/>
                <a:ea typeface="Gill Sans MT" charset="0"/>
                <a:cs typeface="Gill Sans MT" charset="0"/>
              </a:rPr>
              <a:t>The cellar holds the HVAC (heating, ventilation, and air conditioning) equipment (2 ventilation systems with top cooling + heat pump),</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and the extended electrical cabinets . On the roof</a:t>
            </a:r>
            <a:r>
              <a:rPr lang="en-US" sz="990" b="0" kern="1200" baseline="0" dirty="0">
                <a:solidFill>
                  <a:schemeClr val="tx1"/>
                </a:solidFill>
                <a:effectLst/>
                <a:latin typeface="Gill Sans MT" charset="0"/>
                <a:ea typeface="Gill Sans MT" charset="0"/>
                <a:cs typeface="Gill Sans MT" charset="0"/>
              </a:rPr>
              <a:t> 5kWp solar panels are installed</a:t>
            </a:r>
            <a:endParaRPr lang="en-US" dirty="0"/>
          </a:p>
          <a:p>
            <a:endParaRPr lang="en-US" sz="990" b="0" kern="1200" dirty="0">
              <a:solidFill>
                <a:schemeClr val="tx1"/>
              </a:solidFill>
              <a:effectLst/>
              <a:latin typeface="Gill Sans MT" charset="0"/>
              <a:ea typeface="Gill Sans MT" charset="0"/>
              <a:cs typeface="Gill Sans MT" charset="0"/>
            </a:endParaRPr>
          </a:p>
          <a:p>
            <a:r>
              <a:rPr lang="en-US" sz="990" b="0" kern="1200" dirty="0" err="1">
                <a:solidFill>
                  <a:schemeClr val="tx1"/>
                </a:solidFill>
                <a:effectLst/>
                <a:latin typeface="Gill Sans MT" charset="0"/>
                <a:ea typeface="Gill Sans MT" charset="0"/>
                <a:cs typeface="Gill Sans MT" charset="0"/>
              </a:rPr>
              <a:t>HomeLab</a:t>
            </a:r>
            <a:r>
              <a:rPr lang="en-US" sz="990" b="0" kern="1200" dirty="0">
                <a:solidFill>
                  <a:schemeClr val="tx1"/>
                </a:solidFill>
                <a:effectLst/>
                <a:latin typeface="Gill Sans MT" charset="0"/>
                <a:ea typeface="Gill Sans MT" charset="0"/>
                <a:cs typeface="Gill Sans MT" charset="0"/>
              </a:rPr>
              <a:t> features an open home automation system (</a:t>
            </a:r>
            <a:r>
              <a:rPr lang="en-US" sz="990" b="0" kern="1200" dirty="0" err="1">
                <a:solidFill>
                  <a:schemeClr val="tx1"/>
                </a:solidFill>
                <a:effectLst/>
                <a:latin typeface="Gill Sans MT" charset="0"/>
                <a:ea typeface="Gill Sans MT" charset="0"/>
                <a:cs typeface="Gill Sans MT" charset="0"/>
              </a:rPr>
              <a:t>Velbus</a:t>
            </a:r>
            <a:r>
              <a:rPr lang="en-US" sz="990" b="0" kern="1200" dirty="0">
                <a:solidFill>
                  <a:schemeClr val="tx1"/>
                </a:solidFill>
                <a:effectLst/>
                <a:latin typeface="Gill Sans MT" charset="0"/>
                <a:ea typeface="Gill Sans MT" charset="0"/>
                <a:cs typeface="Gill Sans MT" charset="0"/>
              </a:rPr>
              <a:t>) able to control and monitor all functional elements (screens, switches, doors, windows, etc.) in the house.</a:t>
            </a:r>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 Multiple</a:t>
            </a:r>
            <a:r>
              <a:rPr lang="en-US" sz="990" b="0" kern="1200" baseline="0" dirty="0">
                <a:solidFill>
                  <a:schemeClr val="tx1"/>
                </a:solidFill>
                <a:effectLst/>
                <a:latin typeface="Gill Sans MT" charset="0"/>
                <a:ea typeface="Gill Sans MT" charset="0"/>
                <a:cs typeface="Gill Sans MT" charset="0"/>
              </a:rPr>
              <a:t> vendor systems can be installed simultaneously in order to validate or benchmark building automation components or services.</a:t>
            </a:r>
            <a:endParaRPr lang="en-US" dirty="0"/>
          </a:p>
          <a:p>
            <a:pPr marL="154305" indent="-154305"/>
            <a:endParaRPr lang="nl-NL" dirty="0"/>
          </a:p>
        </p:txBody>
      </p:sp>
      <p:sp>
        <p:nvSpPr>
          <p:cNvPr id="4" name="Tijdelijke aanduiding voor dianummer 3"/>
          <p:cNvSpPr>
            <a:spLocks noGrp="1"/>
          </p:cNvSpPr>
          <p:nvPr>
            <p:ph type="sldNum" sz="quarter" idx="10"/>
          </p:nvPr>
        </p:nvSpPr>
        <p:spPr/>
        <p:txBody>
          <a:bodyPr/>
          <a:lstStyle/>
          <a:p>
            <a:fld id="{7B91B61D-47B7-A144-8E63-D9376A6761BB}" type="slidenum">
              <a:rPr lang="en-US" smtClean="0"/>
              <a:pPr/>
              <a:t>27</a:t>
            </a:fld>
            <a:endParaRPr lang="en-US"/>
          </a:p>
        </p:txBody>
      </p:sp>
    </p:spTree>
    <p:extLst>
      <p:ext uri="{BB962C8B-B14F-4D97-AF65-F5344CB8AC3E}">
        <p14:creationId xmlns:p14="http://schemas.microsoft.com/office/powerpoint/2010/main" val="193817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30</a:t>
            </a:fld>
            <a:endParaRPr lang="en-US"/>
          </a:p>
        </p:txBody>
      </p:sp>
    </p:spTree>
    <p:extLst>
      <p:ext uri="{BB962C8B-B14F-4D97-AF65-F5344CB8AC3E}">
        <p14:creationId xmlns:p14="http://schemas.microsoft.com/office/powerpoint/2010/main" val="347436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2</a:t>
            </a:fld>
            <a:endParaRPr lang="en-US"/>
          </a:p>
        </p:txBody>
      </p:sp>
    </p:spTree>
    <p:extLst>
      <p:ext uri="{BB962C8B-B14F-4D97-AF65-F5344CB8AC3E}">
        <p14:creationId xmlns:p14="http://schemas.microsoft.com/office/powerpoint/2010/main" val="1850294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31</a:t>
            </a:fld>
            <a:endParaRPr lang="en-US"/>
          </a:p>
        </p:txBody>
      </p:sp>
    </p:spTree>
    <p:extLst>
      <p:ext uri="{BB962C8B-B14F-4D97-AF65-F5344CB8AC3E}">
        <p14:creationId xmlns:p14="http://schemas.microsoft.com/office/powerpoint/2010/main" val="3306159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32</a:t>
            </a:fld>
            <a:endParaRPr lang="en-US"/>
          </a:p>
        </p:txBody>
      </p:sp>
    </p:spTree>
    <p:extLst>
      <p:ext uri="{BB962C8B-B14F-4D97-AF65-F5344CB8AC3E}">
        <p14:creationId xmlns:p14="http://schemas.microsoft.com/office/powerpoint/2010/main" val="2528971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34</a:t>
            </a:fld>
            <a:endParaRPr lang="en-US"/>
          </a:p>
        </p:txBody>
      </p:sp>
    </p:spTree>
    <p:extLst>
      <p:ext uri="{BB962C8B-B14F-4D97-AF65-F5344CB8AC3E}">
        <p14:creationId xmlns:p14="http://schemas.microsoft.com/office/powerpoint/2010/main" val="2821728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35</a:t>
            </a:fld>
            <a:endParaRPr lang="en-US"/>
          </a:p>
        </p:txBody>
      </p:sp>
    </p:spTree>
    <p:extLst>
      <p:ext uri="{BB962C8B-B14F-4D97-AF65-F5344CB8AC3E}">
        <p14:creationId xmlns:p14="http://schemas.microsoft.com/office/powerpoint/2010/main" val="306968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37</a:t>
            </a:fld>
            <a:endParaRPr lang="en-US"/>
          </a:p>
        </p:txBody>
      </p:sp>
    </p:spTree>
    <p:extLst>
      <p:ext uri="{BB962C8B-B14F-4D97-AF65-F5344CB8AC3E}">
        <p14:creationId xmlns:p14="http://schemas.microsoft.com/office/powerpoint/2010/main" val="117476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E9915-290B-395B-0F38-80858474A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93A3B-B58D-BEF7-C6D5-E216051B4DCE}"/>
              </a:ext>
            </a:extLst>
          </p:cNvPr>
          <p:cNvSpPr>
            <a:spLocks noGrp="1" noRot="1" noChangeAspect="1"/>
          </p:cNvSpPr>
          <p:nvPr>
            <p:ph type="sldImg"/>
          </p:nvPr>
        </p:nvSpPr>
        <p:spPr>
          <a:xfrm>
            <a:off x="458788" y="720725"/>
            <a:ext cx="6400800" cy="3600450"/>
          </a:xfrm>
        </p:spPr>
      </p:sp>
      <p:sp>
        <p:nvSpPr>
          <p:cNvPr id="3" name="Notes Placeholder 2">
            <a:extLst>
              <a:ext uri="{FF2B5EF4-FFF2-40B4-BE49-F238E27FC236}">
                <a16:creationId xmlns:a16="http://schemas.microsoft.com/office/drawing/2014/main" id="{4C6B3933-F673-B2C6-9264-5B2C1E228BFD}"/>
              </a:ext>
            </a:extLst>
          </p:cNvPr>
          <p:cNvSpPr>
            <a:spLocks noGrp="1"/>
          </p:cNvSpPr>
          <p:nvPr>
            <p:ph type="body" idx="1"/>
          </p:nvPr>
        </p:nvSpPr>
        <p:spPr/>
        <p:txBody>
          <a:bodyPr>
            <a:normAutofit/>
          </a:bodyPr>
          <a:lstStyle/>
          <a:p>
            <a:endParaRPr lang="nl-BE" dirty="0"/>
          </a:p>
        </p:txBody>
      </p:sp>
      <p:sp>
        <p:nvSpPr>
          <p:cNvPr id="4" name="Slide Number Placeholder 3">
            <a:extLst>
              <a:ext uri="{FF2B5EF4-FFF2-40B4-BE49-F238E27FC236}">
                <a16:creationId xmlns:a16="http://schemas.microsoft.com/office/drawing/2014/main" id="{77D96A7B-2E47-C0D8-F34F-C8C82D14BEC3}"/>
              </a:ext>
            </a:extLst>
          </p:cNvPr>
          <p:cNvSpPr>
            <a:spLocks noGrp="1"/>
          </p:cNvSpPr>
          <p:nvPr>
            <p:ph type="sldNum" sz="quarter" idx="10"/>
          </p:nvPr>
        </p:nvSpPr>
        <p:spPr/>
        <p:txBody>
          <a:bodyPr/>
          <a:lstStyle/>
          <a:p>
            <a:pPr>
              <a:defRPr/>
            </a:pPr>
            <a:fld id="{C47D07E1-450F-4D21-88F2-2F1F63C1D3B1}" type="slidenum">
              <a:rPr lang="en-US" smtClean="0"/>
              <a:pPr>
                <a:defRPr/>
              </a:pPr>
              <a:t>3</a:t>
            </a:fld>
            <a:endParaRPr lang="en-US"/>
          </a:p>
        </p:txBody>
      </p:sp>
    </p:spTree>
    <p:extLst>
      <p:ext uri="{BB962C8B-B14F-4D97-AF65-F5344CB8AC3E}">
        <p14:creationId xmlns:p14="http://schemas.microsoft.com/office/powerpoint/2010/main" val="427548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4899-8685-03CA-7B6D-7A152D308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B0139-8FF2-A0AC-2C82-316A740361E6}"/>
              </a:ext>
            </a:extLst>
          </p:cNvPr>
          <p:cNvSpPr>
            <a:spLocks noGrp="1" noRot="1" noChangeAspect="1"/>
          </p:cNvSpPr>
          <p:nvPr>
            <p:ph type="sldImg"/>
          </p:nvPr>
        </p:nvSpPr>
        <p:spPr>
          <a:xfrm>
            <a:off x="458788" y="720725"/>
            <a:ext cx="6400800" cy="3600450"/>
          </a:xfrm>
        </p:spPr>
      </p:sp>
      <p:sp>
        <p:nvSpPr>
          <p:cNvPr id="3" name="Notes Placeholder 2">
            <a:extLst>
              <a:ext uri="{FF2B5EF4-FFF2-40B4-BE49-F238E27FC236}">
                <a16:creationId xmlns:a16="http://schemas.microsoft.com/office/drawing/2014/main" id="{D095A404-A8BA-E729-8DFD-400E900B506B}"/>
              </a:ext>
            </a:extLst>
          </p:cNvPr>
          <p:cNvSpPr>
            <a:spLocks noGrp="1"/>
          </p:cNvSpPr>
          <p:nvPr>
            <p:ph type="body" idx="1"/>
          </p:nvPr>
        </p:nvSpPr>
        <p:spPr/>
        <p:txBody>
          <a:bodyPr>
            <a:normAutofit/>
          </a:bodyPr>
          <a:lstStyle/>
          <a:p>
            <a:endParaRPr lang="nl-BE" dirty="0"/>
          </a:p>
        </p:txBody>
      </p:sp>
      <p:sp>
        <p:nvSpPr>
          <p:cNvPr id="4" name="Slide Number Placeholder 3">
            <a:extLst>
              <a:ext uri="{FF2B5EF4-FFF2-40B4-BE49-F238E27FC236}">
                <a16:creationId xmlns:a16="http://schemas.microsoft.com/office/drawing/2014/main" id="{E5DBB939-1208-F13E-A7E6-BD10F84E1BCD}"/>
              </a:ext>
            </a:extLst>
          </p:cNvPr>
          <p:cNvSpPr>
            <a:spLocks noGrp="1"/>
          </p:cNvSpPr>
          <p:nvPr>
            <p:ph type="sldNum" sz="quarter" idx="10"/>
          </p:nvPr>
        </p:nvSpPr>
        <p:spPr/>
        <p:txBody>
          <a:bodyPr/>
          <a:lstStyle/>
          <a:p>
            <a:pPr>
              <a:defRPr/>
            </a:pPr>
            <a:fld id="{C47D07E1-450F-4D21-88F2-2F1F63C1D3B1}" type="slidenum">
              <a:rPr lang="en-US" smtClean="0"/>
              <a:pPr>
                <a:defRPr/>
              </a:pPr>
              <a:t>4</a:t>
            </a:fld>
            <a:endParaRPr lang="en-US"/>
          </a:p>
        </p:txBody>
      </p:sp>
    </p:spTree>
    <p:extLst>
      <p:ext uri="{BB962C8B-B14F-4D97-AF65-F5344CB8AC3E}">
        <p14:creationId xmlns:p14="http://schemas.microsoft.com/office/powerpoint/2010/main" val="208041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5</a:t>
            </a:fld>
            <a:endParaRPr lang="en-US"/>
          </a:p>
        </p:txBody>
      </p:sp>
    </p:spTree>
    <p:extLst>
      <p:ext uri="{BB962C8B-B14F-4D97-AF65-F5344CB8AC3E}">
        <p14:creationId xmlns:p14="http://schemas.microsoft.com/office/powerpoint/2010/main" val="102509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fontScale="92500" lnSpcReduction="10000"/>
          </a:bodyPr>
          <a:lstStyle/>
          <a:p>
            <a:r>
              <a:rPr lang="en-US" dirty="0"/>
              <a:t>Explain the changing power grid:</a:t>
            </a:r>
          </a:p>
          <a:p>
            <a:pPr>
              <a:buFontTx/>
              <a:buChar char="-"/>
            </a:pPr>
            <a:r>
              <a:rPr lang="en-US" dirty="0"/>
              <a:t>Distributed generation:</a:t>
            </a:r>
          </a:p>
          <a:p>
            <a:pPr lvl="1">
              <a:buFontTx/>
              <a:buChar char="-"/>
            </a:pPr>
            <a:r>
              <a:rPr lang="en-US" b="1" dirty="0"/>
              <a:t>Small scale</a:t>
            </a:r>
            <a:r>
              <a:rPr lang="en-US" dirty="0"/>
              <a:t>, local (residential,</a:t>
            </a:r>
            <a:r>
              <a:rPr lang="en-US" baseline="0" dirty="0"/>
              <a:t> companies, etc.) &amp; </a:t>
            </a:r>
            <a:r>
              <a:rPr lang="en-US" b="1" dirty="0"/>
              <a:t>Large</a:t>
            </a:r>
            <a:r>
              <a:rPr lang="en-US" dirty="0"/>
              <a:t> scale (e.g. offshore wind parks)</a:t>
            </a:r>
          </a:p>
          <a:p>
            <a:pPr lvl="1">
              <a:buFontTx/>
              <a:buChar char="-"/>
            </a:pPr>
            <a:r>
              <a:rPr lang="en-US" dirty="0"/>
              <a:t>Problems associated with them: </a:t>
            </a:r>
            <a:r>
              <a:rPr lang="en-US" b="1" dirty="0"/>
              <a:t>power quality </a:t>
            </a:r>
            <a:r>
              <a:rPr lang="en-US" dirty="0"/>
              <a:t>(voltage, frequency instability…; phase balancing)</a:t>
            </a:r>
          </a:p>
          <a:p>
            <a:pPr marL="455188" lvl="1" defTabSz="910377">
              <a:buFontTx/>
              <a:buChar char="-"/>
            </a:pPr>
            <a:r>
              <a:rPr lang="nl-BE" kern="0" dirty="0"/>
              <a:t>Integration of (electric) energy </a:t>
            </a:r>
            <a:r>
              <a:rPr lang="nl-BE" b="1" kern="0" dirty="0"/>
              <a:t>storage: cost, capacity, level</a:t>
            </a:r>
            <a:endParaRPr lang="en-US" dirty="0"/>
          </a:p>
          <a:p>
            <a:pPr lvl="0">
              <a:buFontTx/>
              <a:buChar char="-"/>
            </a:pPr>
            <a:r>
              <a:rPr lang="en-US" dirty="0"/>
              <a:t>Electric Vehicles =&gt; Rising Energy demand</a:t>
            </a:r>
          </a:p>
          <a:p>
            <a:pPr lvl="0">
              <a:buFontTx/>
              <a:buChar char="-"/>
            </a:pPr>
            <a:endParaRPr lang="en-US" dirty="0"/>
          </a:p>
          <a:p>
            <a:pPr lvl="0">
              <a:buFontTx/>
              <a:buChar char="-"/>
            </a:pPr>
            <a:r>
              <a:rPr lang="en-US" dirty="0"/>
              <a:t>Smart Metering (technology</a:t>
            </a:r>
            <a:r>
              <a:rPr lang="en-US" baseline="0" dirty="0"/>
              <a:t> that enables/stimulates many other smart grid applications)</a:t>
            </a:r>
            <a:endParaRPr lang="en-US" dirty="0"/>
          </a:p>
          <a:p>
            <a:pPr lvl="0">
              <a:buFontTx/>
              <a:buChar char="-"/>
            </a:pPr>
            <a:r>
              <a:rPr lang="en-US" dirty="0"/>
              <a:t>Integration</a:t>
            </a:r>
            <a:r>
              <a:rPr lang="en-US" baseline="0" dirty="0"/>
              <a:t> of ICT and Power Grids</a:t>
            </a:r>
          </a:p>
          <a:p>
            <a:pPr marL="455188" lvl="1" defTabSz="910377">
              <a:buFontTx/>
              <a:buChar char="-"/>
            </a:pPr>
            <a:r>
              <a:rPr lang="nl-BE" b="1" kern="0" dirty="0"/>
              <a:t>Interoperability and openness </a:t>
            </a:r>
            <a:r>
              <a:rPr lang="nl-BE" kern="0" dirty="0"/>
              <a:t>of the smart grid</a:t>
            </a:r>
            <a:endParaRPr lang="nl-BE" dirty="0"/>
          </a:p>
          <a:p>
            <a:pPr marL="455188" lvl="1" defTabSz="910377">
              <a:buFontTx/>
              <a:buChar char="-"/>
            </a:pPr>
            <a:r>
              <a:rPr lang="nl-BE" b="1" kern="0" dirty="0"/>
              <a:t>Autonomous </a:t>
            </a:r>
            <a:r>
              <a:rPr lang="nl-BE" kern="0" dirty="0"/>
              <a:t>services deployed as a cloud service (privacy)</a:t>
            </a:r>
            <a:endParaRPr lang="nl-BE" b="1" kern="0" dirty="0"/>
          </a:p>
          <a:p>
            <a:pPr lvl="1">
              <a:buFontTx/>
              <a:buChar char="-"/>
            </a:pPr>
            <a:endParaRPr lang="en-US" baseline="0" dirty="0"/>
          </a:p>
          <a:p>
            <a:pPr lvl="0">
              <a:buFontTx/>
              <a:buChar char="-"/>
            </a:pPr>
            <a:r>
              <a:rPr lang="en-US" baseline="0" dirty="0"/>
              <a:t>Balancing</a:t>
            </a:r>
          </a:p>
          <a:p>
            <a:pPr lvl="0">
              <a:buFontTx/>
              <a:buChar char="-"/>
            </a:pPr>
            <a:endParaRPr lang="en-US" baseline="0" dirty="0"/>
          </a:p>
          <a:p>
            <a:pPr lvl="0">
              <a:buFontTx/>
              <a:buChar char="-"/>
            </a:pPr>
            <a:r>
              <a:rPr lang="en-US" baseline="0" dirty="0"/>
              <a:t>Illustrate the scale of both networks and how the size of them will explode the following years (kickoff for next slide)</a:t>
            </a:r>
          </a:p>
          <a:p>
            <a:pPr lvl="1">
              <a:buFontTx/>
              <a:buChar char="-"/>
            </a:pPr>
            <a:r>
              <a:rPr lang="en-US" baseline="0" dirty="0"/>
              <a:t>Power: Resulting from electrification (e.g. vehicles)</a:t>
            </a:r>
          </a:p>
          <a:p>
            <a:pPr lvl="1">
              <a:buFontTx/>
              <a:buChar char="-"/>
            </a:pPr>
            <a:r>
              <a:rPr lang="en-US" baseline="0" dirty="0"/>
              <a:t>ICT: Everything connected everywhere</a:t>
            </a:r>
          </a:p>
          <a:p>
            <a:pPr lvl="1">
              <a:buFontTx/>
              <a:buChar char="-"/>
            </a:pPr>
            <a:r>
              <a:rPr lang="en-US" baseline="0" dirty="0"/>
              <a:t>Combination of both (new/existing electrical components that will become connected and intelligent)</a:t>
            </a:r>
            <a:endParaRPr lang="en-US" dirty="0"/>
          </a:p>
          <a:p>
            <a:pPr lvl="0">
              <a:buFontTx/>
              <a:buChar char="-"/>
            </a:pPr>
            <a:endParaRPr lang="en-US" dirty="0"/>
          </a:p>
        </p:txBody>
      </p:sp>
      <p:sp>
        <p:nvSpPr>
          <p:cNvPr id="4" name="Slide Number Placeholder 3"/>
          <p:cNvSpPr>
            <a:spLocks noGrp="1"/>
          </p:cNvSpPr>
          <p:nvPr>
            <p:ph type="sldNum" sz="quarter" idx="10"/>
          </p:nvPr>
        </p:nvSpPr>
        <p:spPr/>
        <p:txBody>
          <a:bodyPr/>
          <a:lstStyle/>
          <a:p>
            <a:fld id="{0D867F28-0E9B-4BDC-9692-2E8E9319CF71}" type="slidenum">
              <a:rPr lang="en-US" smtClean="0"/>
              <a:pPr/>
              <a:t>7</a:t>
            </a:fld>
            <a:endParaRPr lang="en-US" dirty="0"/>
          </a:p>
        </p:txBody>
      </p:sp>
    </p:spTree>
    <p:extLst>
      <p:ext uri="{BB962C8B-B14F-4D97-AF65-F5344CB8AC3E}">
        <p14:creationId xmlns:p14="http://schemas.microsoft.com/office/powerpoint/2010/main" val="297376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Ne</a:t>
            </a:r>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8</a:t>
            </a:fld>
            <a:endParaRPr lang="en-US"/>
          </a:p>
        </p:txBody>
      </p:sp>
    </p:spTree>
    <p:extLst>
      <p:ext uri="{BB962C8B-B14F-4D97-AF65-F5344CB8AC3E}">
        <p14:creationId xmlns:p14="http://schemas.microsoft.com/office/powerpoint/2010/main" val="2112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9</a:t>
            </a:fld>
            <a:endParaRPr lang="en-US"/>
          </a:p>
        </p:txBody>
      </p:sp>
    </p:spTree>
    <p:extLst>
      <p:ext uri="{BB962C8B-B14F-4D97-AF65-F5344CB8AC3E}">
        <p14:creationId xmlns:p14="http://schemas.microsoft.com/office/powerpoint/2010/main" val="306968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13</a:t>
            </a:fld>
            <a:endParaRPr lang="en-US"/>
          </a:p>
        </p:txBody>
      </p:sp>
    </p:spTree>
    <p:extLst>
      <p:ext uri="{BB962C8B-B14F-4D97-AF65-F5344CB8AC3E}">
        <p14:creationId xmlns:p14="http://schemas.microsoft.com/office/powerpoint/2010/main" val="2943509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 name="Rectangle 15"/>
          <p:cNvSpPr>
            <a:spLocks noGrp="1" noChangeArrowheads="1"/>
          </p:cNvSpPr>
          <p:nvPr>
            <p:ph type="ftr" sz="quarter" idx="10"/>
          </p:nvPr>
        </p:nvSpPr>
        <p:spPr>
          <a:xfrm>
            <a:off x="2260600" y="6133610"/>
            <a:ext cx="8815917" cy="471488"/>
          </a:xfrm>
        </p:spPr>
        <p:txBody>
          <a:bodyPr/>
          <a:lstStyle>
            <a:lvl1pPr algn="l">
              <a:defRPr i="0" smtClean="0"/>
            </a:lvl1pPr>
          </a:lstStyle>
          <a:p>
            <a:pPr>
              <a:defRPr/>
            </a:pPr>
            <a:r>
              <a:rPr lang="nl-BE"/>
              <a:t>C. Develder, et al., "AI for Energy: Data-efficient and scalable algorithms to exploit energy flexibility", AI-DEEDS @ ACM e-Energy 2025, June 17, 2025</a:t>
            </a:r>
            <a:endParaRPr lang="nl-NL" dirty="0"/>
          </a:p>
        </p:txBody>
      </p:sp>
      <p:sp>
        <p:nvSpPr>
          <p:cNvPr id="19" name="Rectangle 18"/>
          <p:cNvSpPr/>
          <p:nvPr userDrawn="1"/>
        </p:nvSpPr>
        <p:spPr>
          <a:xfrm>
            <a:off x="1031631" y="2"/>
            <a:ext cx="11160371" cy="5171337"/>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lIns="53998" tIns="26999" rIns="53998" bIns="26999" rtlCol="0" anchor="ctr"/>
          <a:lstStyle/>
          <a:p>
            <a:pPr algn="ctr"/>
            <a:endParaRPr lang="en-GB" sz="1600"/>
          </a:p>
        </p:txBody>
      </p:sp>
      <p:sp>
        <p:nvSpPr>
          <p:cNvPr id="21" name="Rectangle 2"/>
          <p:cNvSpPr>
            <a:spLocks noGrp="1" noChangeArrowheads="1"/>
          </p:cNvSpPr>
          <p:nvPr>
            <p:ph type="ctrTitle" hasCustomPrompt="1"/>
          </p:nvPr>
        </p:nvSpPr>
        <p:spPr>
          <a:xfrm>
            <a:off x="1442752" y="1593520"/>
            <a:ext cx="9717617" cy="1719263"/>
          </a:xfrm>
          <a:noFill/>
        </p:spPr>
        <p:txBody>
          <a:bodyPr anchor="b"/>
          <a:lstStyle>
            <a:lvl1pPr marL="354013" indent="0">
              <a:defRPr sz="4400" b="0" u="sng">
                <a:solidFill>
                  <a:schemeClr val="bg1"/>
                </a:solidFill>
              </a:defRPr>
            </a:lvl1pPr>
          </a:lstStyle>
          <a:p>
            <a:r>
              <a:rPr lang="nl-NL" dirty="0"/>
              <a:t>KLIK OM HET OPMAAKPROFIEL VAN DE MODELTITEL TE BEWERKEN</a:t>
            </a:r>
          </a:p>
        </p:txBody>
      </p:sp>
      <p:sp>
        <p:nvSpPr>
          <p:cNvPr id="22" name="Rectangle 3"/>
          <p:cNvSpPr>
            <a:spLocks noGrp="1" noChangeArrowheads="1"/>
          </p:cNvSpPr>
          <p:nvPr>
            <p:ph type="subTitle" idx="1" hasCustomPrompt="1"/>
          </p:nvPr>
        </p:nvSpPr>
        <p:spPr>
          <a:xfrm>
            <a:off x="1442752" y="3454767"/>
            <a:ext cx="9717617" cy="1152622"/>
          </a:xfrm>
          <a:prstGeom prst="rect">
            <a:avLst/>
          </a:prstGeom>
          <a:noFill/>
        </p:spPr>
        <p:txBody>
          <a:bodyPr anchor="t"/>
          <a:lstStyle>
            <a:lvl1pPr marL="354013" indent="0">
              <a:buFont typeface="Wingdings" pitchFamily="2" charset="2"/>
              <a:buNone/>
              <a:defRPr sz="3200" b="0">
                <a:solidFill>
                  <a:schemeClr val="bg1"/>
                </a:solidFill>
              </a:defRPr>
            </a:lvl1pPr>
          </a:lstStyle>
          <a:p>
            <a:r>
              <a:rPr lang="nl-NL" dirty="0"/>
              <a:t>KLIK OM HET OPMAAKPROFIEL VAN DE MODELONDERTITEL TE BEWERKEN</a:t>
            </a:r>
          </a:p>
        </p:txBody>
      </p:sp>
      <p:pic>
        <p:nvPicPr>
          <p:cNvPr id="9" name="Logo EN">
            <a:extLst>
              <a:ext uri="{FF2B5EF4-FFF2-40B4-BE49-F238E27FC236}">
                <a16:creationId xmlns:a16="http://schemas.microsoft.com/office/drawing/2014/main" id="{1D4851A9-1910-8A4A-9FBD-5CAE5C6606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8911" y="5469386"/>
            <a:ext cx="1714658" cy="1372277"/>
          </a:xfrm>
          <a:prstGeom prst="rect">
            <a:avLst/>
          </a:prstGeom>
        </p:spPr>
      </p:pic>
      <p:sp>
        <p:nvSpPr>
          <p:cNvPr id="3" name="Slide Number Placeholder 2">
            <a:extLst>
              <a:ext uri="{FF2B5EF4-FFF2-40B4-BE49-F238E27FC236}">
                <a16:creationId xmlns:a16="http://schemas.microsoft.com/office/drawing/2014/main" id="{1E451B97-BE37-CA47-9D14-29C8740A6874}"/>
              </a:ext>
            </a:extLst>
          </p:cNvPr>
          <p:cNvSpPr>
            <a:spLocks noGrp="1"/>
          </p:cNvSpPr>
          <p:nvPr>
            <p:ph type="sldNum" sz="quarter" idx="11"/>
          </p:nvPr>
        </p:nvSpPr>
        <p:spPr>
          <a:xfrm>
            <a:off x="11087100" y="6198698"/>
            <a:ext cx="789517" cy="406400"/>
          </a:xfrm>
        </p:spPr>
        <p:txBody>
          <a:bodyPr/>
          <a:lstStyle/>
          <a:p>
            <a:pPr>
              <a:defRPr/>
            </a:pPr>
            <a:fld id="{9979E472-F673-4ED4-A86E-D1C34A0AEC76}"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3" name="Rectangle 34"/>
          <p:cNvSpPr>
            <a:spLocks noGrp="1" noChangeArrowheads="1"/>
          </p:cNvSpPr>
          <p:nvPr>
            <p:ph type="sldNum" sz="quarter" idx="11"/>
          </p:nvPr>
        </p:nvSpPr>
        <p:spPr>
          <a:ln/>
        </p:spPr>
        <p:txBody>
          <a:bodyPr/>
          <a:lstStyle>
            <a:lvl1pPr>
              <a:defRPr/>
            </a:lvl1pPr>
          </a:lstStyle>
          <a:p>
            <a:pPr>
              <a:defRPr/>
            </a:pPr>
            <a:fld id="{5ABA5276-E6AF-4E3A-BCFF-83BFC6014A2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214174" y="768420"/>
            <a:ext cx="11671300" cy="369332"/>
          </a:xfrm>
        </p:spPr>
        <p:txBody>
          <a:bodyPr wrap="square" anchor="t">
            <a:spAutoFit/>
          </a:bodyPr>
          <a:lstStyle>
            <a:lvl1pPr marL="0" indent="0">
              <a:buFont typeface="Arial"/>
              <a:buNone/>
              <a:defRPr cap="all" baseline="0">
                <a:solidFill>
                  <a:schemeClr val="accent4"/>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31659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mage Divider Purpl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03202" y="3152002"/>
            <a:ext cx="11671300" cy="566309"/>
          </a:xfrm>
        </p:spPr>
        <p:txBody>
          <a:bodyPr anchor="t"/>
          <a:lstStyle>
            <a:lvl1pPr algn="ctr">
              <a:defRPr/>
            </a:lvl1pPr>
          </a:lstStyle>
          <a:p>
            <a:r>
              <a:rPr lang="en-US"/>
              <a:t>Click to edit Master title style</a:t>
            </a:r>
          </a:p>
        </p:txBody>
      </p:sp>
    </p:spTree>
    <p:extLst>
      <p:ext uri="{BB962C8B-B14F-4D97-AF65-F5344CB8AC3E}">
        <p14:creationId xmlns:p14="http://schemas.microsoft.com/office/powerpoint/2010/main" val="82340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8AE8E-D89B-510B-2732-89BE967187E0}"/>
              </a:ext>
            </a:extLst>
          </p:cNvPr>
          <p:cNvPicPr>
            <a:picLocks noChangeAspect="1"/>
          </p:cNvPicPr>
          <p:nvPr userDrawn="1"/>
        </p:nvPicPr>
        <p:blipFill rotWithShape="1">
          <a:blip r:embed="rId2"/>
          <a:srcRect t="5954" b="10763"/>
          <a:stretch/>
        </p:blipFill>
        <p:spPr>
          <a:xfrm>
            <a:off x="1" y="0"/>
            <a:ext cx="12255332" cy="6858000"/>
          </a:xfrm>
          <a:prstGeom prst="rect">
            <a:avLst/>
          </a:prstGeom>
        </p:spPr>
      </p:pic>
      <p:sp>
        <p:nvSpPr>
          <p:cNvPr id="2" name="Title 1">
            <a:extLst>
              <a:ext uri="{FF2B5EF4-FFF2-40B4-BE49-F238E27FC236}">
                <a16:creationId xmlns:a16="http://schemas.microsoft.com/office/drawing/2014/main" id="{63AB6819-60AB-A4DA-D4CA-BA90AAC92A4D}"/>
              </a:ext>
            </a:extLst>
          </p:cNvPr>
          <p:cNvSpPr>
            <a:spLocks noGrp="1"/>
          </p:cNvSpPr>
          <p:nvPr>
            <p:ph type="title" hasCustomPrompt="1"/>
          </p:nvPr>
        </p:nvSpPr>
        <p:spPr/>
        <p:txBody>
          <a:bodyPr/>
          <a:lstStyle>
            <a:lvl1pPr>
              <a:defRPr cap="none">
                <a:solidFill>
                  <a:schemeClr val="bg1"/>
                </a:solidFill>
              </a:defRPr>
            </a:lvl1pPr>
          </a:lstStyle>
          <a:p>
            <a:r>
              <a:rPr lang="en-GB" dirty="0"/>
              <a:t>Click To Edit Master Title Style</a:t>
            </a:r>
            <a:endParaRPr lang="en-BE" dirty="0"/>
          </a:p>
        </p:txBody>
      </p:sp>
      <p:sp>
        <p:nvSpPr>
          <p:cNvPr id="3" name="Footer Placeholder 2">
            <a:extLst>
              <a:ext uri="{FF2B5EF4-FFF2-40B4-BE49-F238E27FC236}">
                <a16:creationId xmlns:a16="http://schemas.microsoft.com/office/drawing/2014/main" id="{C8735275-0B88-30FF-9B49-433E8144D551}"/>
              </a:ext>
            </a:extLst>
          </p:cNvPr>
          <p:cNvSpPr>
            <a:spLocks noGrp="1"/>
          </p:cNvSpPr>
          <p:nvPr>
            <p:ph type="ftr" sz="quarter" idx="10"/>
          </p:nvPr>
        </p:nvSpPr>
        <p:spPr/>
        <p:txBody>
          <a:bodyPr/>
          <a:lstStyle/>
          <a:p>
            <a:r>
              <a:rPr lang="en-GB"/>
              <a:t>C. Develder, et al., "AI for Energy: Data-efficient and scalable algorithms to exploit energy flexibility", AI-DEEDS @ ACM e-Energy 2025, June 17, 2025</a:t>
            </a:r>
            <a:endParaRPr lang="en-BE"/>
          </a:p>
        </p:txBody>
      </p:sp>
      <p:sp>
        <p:nvSpPr>
          <p:cNvPr id="4" name="Slide Number Placeholder 3">
            <a:extLst>
              <a:ext uri="{FF2B5EF4-FFF2-40B4-BE49-F238E27FC236}">
                <a16:creationId xmlns:a16="http://schemas.microsoft.com/office/drawing/2014/main" id="{C7347E7A-C22C-5F62-63EB-F7FA81B7CC61}"/>
              </a:ext>
            </a:extLst>
          </p:cNvPr>
          <p:cNvSpPr>
            <a:spLocks noGrp="1"/>
          </p:cNvSpPr>
          <p:nvPr>
            <p:ph type="sldNum" sz="quarter" idx="11"/>
          </p:nvPr>
        </p:nvSpPr>
        <p:spPr/>
        <p:txBody>
          <a:bodyPr/>
          <a:lstStyle/>
          <a:p>
            <a:fld id="{302EF9C6-712F-5E45-821B-0F21D6F327AA}" type="slidenum">
              <a:rPr lang="en-BE" smtClean="0"/>
              <a:pPr/>
              <a:t>‹#›</a:t>
            </a:fld>
            <a:endParaRPr lang="en-BE"/>
          </a:p>
        </p:txBody>
      </p:sp>
      <p:pic>
        <p:nvPicPr>
          <p:cNvPr id="7" name="Picture 6" descr="logo_UGent_EN_RGB_2400_color.png">
            <a:extLst>
              <a:ext uri="{FF2B5EF4-FFF2-40B4-BE49-F238E27FC236}">
                <a16:creationId xmlns:a16="http://schemas.microsoft.com/office/drawing/2014/main" id="{D509D8E4-C310-14E1-E69D-772A71C89792}"/>
              </a:ext>
            </a:extLst>
          </p:cNvPr>
          <p:cNvPicPr>
            <a:picLocks noChangeAspect="1"/>
          </p:cNvPicPr>
          <p:nvPr userDrawn="1"/>
        </p:nvPicPr>
        <p:blipFill>
          <a:blip r:embed="rId3" cstate="hqprint">
            <a:biLevel thresh="25000"/>
            <a:extLst>
              <a:ext uri="{28A0092B-C50C-407E-A947-70E740481C1C}">
                <a14:useLocalDpi xmlns:a14="http://schemas.microsoft.com/office/drawing/2010/main"/>
              </a:ext>
            </a:extLst>
          </a:blip>
          <a:stretch>
            <a:fillRect/>
          </a:stretch>
        </p:blipFill>
        <p:spPr>
          <a:xfrm>
            <a:off x="0" y="6068402"/>
            <a:ext cx="1037032" cy="755012"/>
          </a:xfrm>
          <a:prstGeom prst="rect">
            <a:avLst/>
          </a:prstGeom>
        </p:spPr>
      </p:pic>
      <p:pic>
        <p:nvPicPr>
          <p:cNvPr id="8" name="Picture 7" descr="ID TRANS.png">
            <a:extLst>
              <a:ext uri="{FF2B5EF4-FFF2-40B4-BE49-F238E27FC236}">
                <a16:creationId xmlns:a16="http://schemas.microsoft.com/office/drawing/2014/main" id="{15A94BC3-BF7F-535E-F382-3C6393BE99F2}"/>
              </a:ext>
            </a:extLst>
          </p:cNvPr>
          <p:cNvPicPr>
            <a:picLocks noChangeAspect="1"/>
          </p:cNvPicPr>
          <p:nvPr userDrawn="1"/>
        </p:nvPicPr>
        <p:blipFill rotWithShape="1">
          <a:blip r:embed="rId4" cstate="hqprint">
            <a:lum bright="70000" contrast="-70000"/>
            <a:extLst>
              <a:ext uri="{28A0092B-C50C-407E-A947-70E740481C1C}">
                <a14:useLocalDpi xmlns:a14="http://schemas.microsoft.com/office/drawing/2010/main"/>
              </a:ext>
            </a:extLst>
          </a:blip>
          <a:srcRect/>
          <a:stretch/>
        </p:blipFill>
        <p:spPr>
          <a:xfrm>
            <a:off x="11255713" y="6413921"/>
            <a:ext cx="755171" cy="205327"/>
          </a:xfrm>
          <a:prstGeom prst="rect">
            <a:avLst/>
          </a:prstGeom>
        </p:spPr>
      </p:pic>
      <p:pic>
        <p:nvPicPr>
          <p:cNvPr id="9" name="Picture 8">
            <a:extLst>
              <a:ext uri="{FF2B5EF4-FFF2-40B4-BE49-F238E27FC236}">
                <a16:creationId xmlns:a16="http://schemas.microsoft.com/office/drawing/2014/main" id="{84E99096-0765-02D7-B2F5-DCDF5BBB6385}"/>
              </a:ext>
            </a:extLst>
          </p:cNvPr>
          <p:cNvPicPr>
            <a:picLocks noChangeAspect="1"/>
          </p:cNvPicPr>
          <p:nvPr userDrawn="1"/>
        </p:nvPicPr>
        <p:blipFill>
          <a:blip r:embed="rId5" cstate="hqprint">
            <a:lum bright="70000" contrast="-70000"/>
            <a:extLst>
              <a:ext uri="{28A0092B-C50C-407E-A947-70E740481C1C}">
                <a14:useLocalDpi xmlns:a14="http://schemas.microsoft.com/office/drawing/2010/main"/>
              </a:ext>
            </a:extLst>
          </a:blip>
          <a:stretch>
            <a:fillRect/>
          </a:stretch>
        </p:blipFill>
        <p:spPr>
          <a:xfrm>
            <a:off x="10423817" y="6400912"/>
            <a:ext cx="755171" cy="205328"/>
          </a:xfrm>
          <a:prstGeom prst="rect">
            <a:avLst/>
          </a:prstGeom>
        </p:spPr>
      </p:pic>
    </p:spTree>
    <p:extLst>
      <p:ext uri="{BB962C8B-B14F-4D97-AF65-F5344CB8AC3E}">
        <p14:creationId xmlns:p14="http://schemas.microsoft.com/office/powerpoint/2010/main" val="3243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4"/>
          <p:cNvSpPr>
            <a:spLocks noGrp="1"/>
          </p:cNvSpPr>
          <p:nvPr>
            <p:ph type="body" sz="quarter" idx="14" hasCustomPrompt="1"/>
          </p:nvPr>
        </p:nvSpPr>
        <p:spPr>
          <a:xfrm>
            <a:off x="214175" y="768420"/>
            <a:ext cx="11671300" cy="369332"/>
          </a:xfrm>
        </p:spPr>
        <p:txBody>
          <a:bodyPr wrap="square" anchor="t">
            <a:spAutoFit/>
          </a:bodyPr>
          <a:lstStyle>
            <a:lvl1pPr marL="0" indent="0">
              <a:buFont typeface="Arial"/>
              <a:buNone/>
              <a:defRPr lang="en-US" sz="2400" b="0" i="0" kern="1200" cap="all" baseline="0" dirty="0">
                <a:solidFill>
                  <a:schemeClr val="accent4"/>
                </a:solidFill>
                <a:latin typeface="Gill Sans MT"/>
                <a:ea typeface="+mn-ea"/>
                <a:cs typeface="Gill Sans MT"/>
              </a:defRPr>
            </a:lvl1pPr>
          </a:lstStyle>
          <a:p>
            <a:pPr marL="0" lvl="0" indent="0" algn="l" defTabSz="548626" rtl="0" eaLnBrk="1" latinLnBrk="0" hangingPunct="1">
              <a:spcBef>
                <a:spcPct val="20000"/>
              </a:spcBef>
              <a:buClr>
                <a:schemeClr val="tx1"/>
              </a:buClr>
              <a:buSzPct val="70000"/>
              <a:buFont typeface="Arial"/>
              <a:buNone/>
            </a:pPr>
            <a:r>
              <a:rPr lang="nl-BE"/>
              <a:t>Click to edit Master Subtitle Style</a:t>
            </a:r>
            <a:endParaRPr lang="en-US"/>
          </a:p>
        </p:txBody>
      </p:sp>
    </p:spTree>
    <p:extLst>
      <p:ext uri="{BB962C8B-B14F-4D97-AF65-F5344CB8AC3E}">
        <p14:creationId xmlns:p14="http://schemas.microsoft.com/office/powerpoint/2010/main" val="8436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13" y="332879"/>
            <a:ext cx="11430079" cy="836613"/>
          </a:xfrm>
        </p:spPr>
        <p:txBody>
          <a:bodyPr/>
          <a:lstStyle>
            <a:lvl1pPr>
              <a:defRPr>
                <a:solidFill>
                  <a:schemeClr val="accent6"/>
                </a:solidFill>
              </a:defRPr>
            </a:lvl1pPr>
          </a:lstStyle>
          <a:p>
            <a:r>
              <a:rPr lang="en-US" dirty="0"/>
              <a:t>CLICK TO EDIT MASTER TITLE STYLE</a:t>
            </a:r>
            <a:br>
              <a:rPr lang="en-US" dirty="0"/>
            </a:br>
            <a:r>
              <a:rPr lang="en-US" dirty="0"/>
              <a:t>2 LINES</a:t>
            </a:r>
            <a:endParaRPr lang="nl-BE" dirty="0"/>
          </a:p>
        </p:txBody>
      </p:sp>
      <p:sp>
        <p:nvSpPr>
          <p:cNvPr id="3" name="Content Placeholder 2"/>
          <p:cNvSpPr>
            <a:spLocks noGrp="1"/>
          </p:cNvSpPr>
          <p:nvPr>
            <p:ph idx="1"/>
          </p:nvPr>
        </p:nvSpPr>
        <p:spPr>
          <a:xfrm>
            <a:off x="476211" y="1359878"/>
            <a:ext cx="11400407" cy="4731847"/>
          </a:xfrm>
          <a:prstGeom prst="rect">
            <a:avLst/>
          </a:prstGeom>
        </p:spPr>
        <p:txBody>
          <a:bodyPr/>
          <a:lstStyle>
            <a:lvl1pPr>
              <a:buClr>
                <a:schemeClr val="accent6"/>
              </a:buClr>
              <a:defRPr/>
            </a:lvl1pPr>
            <a:lvl3pPr>
              <a:buClr>
                <a:schemeClr val="accent6"/>
              </a:buClr>
              <a:defRPr/>
            </a:lvl3pPr>
            <a:lvl4pPr>
              <a:buClr>
                <a:schemeClr val="accent2"/>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33"/>
          <p:cNvSpPr>
            <a:spLocks noGrp="1" noChangeArrowheads="1"/>
          </p:cNvSpPr>
          <p:nvPr>
            <p:ph type="ftr" sz="quarter" idx="10"/>
          </p:nvPr>
        </p:nvSpPr>
        <p:spPr>
          <a:ln/>
        </p:spPr>
        <p:txBody>
          <a:bodyPr wrap="none"/>
          <a:lstStyle>
            <a:lvl1pPr>
              <a:defRPr/>
            </a:lvl1pPr>
          </a:lstStyle>
          <a:p>
            <a:pPr>
              <a:defRPr/>
            </a:pPr>
            <a:r>
              <a:rPr lang="nl-BE"/>
              <a:t>C. Develder, et al., "AI for Energy: Data-efficient and scalable algorithms to exploit energy flexibility", AI-DEEDS @ ACM e-Energy 2025, June 17, 2025</a:t>
            </a:r>
            <a:endParaRPr lang="en-US" dirty="0"/>
          </a:p>
        </p:txBody>
      </p:sp>
      <p:sp>
        <p:nvSpPr>
          <p:cNvPr id="5" name="Rectangle 34"/>
          <p:cNvSpPr>
            <a:spLocks noGrp="1" noChangeArrowheads="1"/>
          </p:cNvSpPr>
          <p:nvPr>
            <p:ph type="sldNum" sz="quarter" idx="11"/>
          </p:nvPr>
        </p:nvSpPr>
        <p:spPr>
          <a:ln/>
        </p:spPr>
        <p:txBody>
          <a:bodyPr/>
          <a:lstStyle>
            <a:lvl1pPr>
              <a:defRPr/>
            </a:lvl1pPr>
          </a:lstStyle>
          <a:p>
            <a:pPr>
              <a:defRPr/>
            </a:pPr>
            <a:fld id="{968663A2-1950-48E6-8399-8A0176E7D7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accent6"/>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837B71E7-1BA8-4BCA-B4F0-4746BEDF418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accent6"/>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837B71E7-1BA8-4BCA-B4F0-4746BEDF418B}" type="slidenum">
              <a:rPr lang="en-US"/>
              <a:pPr>
                <a:defRPr/>
              </a:pPr>
              <a:t>‹#›</a:t>
            </a:fld>
            <a:endParaRPr lang="en-US"/>
          </a:p>
        </p:txBody>
      </p:sp>
    </p:spTree>
    <p:extLst>
      <p:ext uri="{BB962C8B-B14F-4D97-AF65-F5344CB8AC3E}">
        <p14:creationId xmlns:p14="http://schemas.microsoft.com/office/powerpoint/2010/main" val="166480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13" y="332879"/>
            <a:ext cx="11430079" cy="836613"/>
          </a:xfrm>
        </p:spPr>
        <p:txBody>
          <a:bodyPr/>
          <a:lstStyle>
            <a:lvl1pPr>
              <a:defRPr>
                <a:solidFill>
                  <a:schemeClr val="accent6"/>
                </a:solidFill>
              </a:defRPr>
            </a:lvl1pPr>
          </a:lstStyle>
          <a:p>
            <a:r>
              <a:rPr lang="en-US" dirty="0"/>
              <a:t>CLICK TO EDIT MASTER TITLE STYLE</a:t>
            </a:r>
            <a:br>
              <a:rPr lang="en-US" dirty="0"/>
            </a:br>
            <a:r>
              <a:rPr lang="en-US" dirty="0"/>
              <a:t>2 LINES</a:t>
            </a:r>
            <a:endParaRPr lang="nl-BE" dirty="0"/>
          </a:p>
        </p:txBody>
      </p:sp>
      <p:sp>
        <p:nvSpPr>
          <p:cNvPr id="3" name="Content Placeholder 2"/>
          <p:cNvSpPr>
            <a:spLocks noGrp="1"/>
          </p:cNvSpPr>
          <p:nvPr>
            <p:ph idx="1"/>
          </p:nvPr>
        </p:nvSpPr>
        <p:spPr>
          <a:xfrm>
            <a:off x="476211" y="1359878"/>
            <a:ext cx="11400407" cy="4731847"/>
          </a:xfrm>
          <a:prstGeom prst="rect">
            <a:avLst/>
          </a:prstGeom>
        </p:spPr>
        <p:txBody>
          <a:bodyPr/>
          <a:lstStyle>
            <a:lvl1pPr>
              <a:buClr>
                <a:schemeClr val="accent6"/>
              </a:buClr>
              <a:defRPr/>
            </a:lvl1pPr>
            <a:lvl3pPr>
              <a:buClr>
                <a:schemeClr val="accent6"/>
              </a:buClr>
              <a:defRPr/>
            </a:lvl3pPr>
            <a:lvl4pPr>
              <a:buClr>
                <a:schemeClr val="accent2"/>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968663A2-1950-48E6-8399-8A0176E7D7D3}" type="slidenum">
              <a:rPr lang="en-US"/>
              <a:pPr>
                <a:defRPr/>
              </a:pPr>
              <a:t>‹#›</a:t>
            </a:fld>
            <a:endParaRPr lang="en-US"/>
          </a:p>
        </p:txBody>
      </p:sp>
    </p:spTree>
    <p:extLst>
      <p:ext uri="{BB962C8B-B14F-4D97-AF65-F5344CB8AC3E}">
        <p14:creationId xmlns:p14="http://schemas.microsoft.com/office/powerpoint/2010/main" val="23301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bg1"/>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20000"/>
                    <a:lumOff val="8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solidFill>
                  <a:schemeClr val="accent2">
                    <a:lumMod val="20000"/>
                    <a:lumOff val="80000"/>
                  </a:schemeClr>
                </a:solidFill>
              </a:defRPr>
            </a:lvl1pPr>
          </a:lstStyle>
          <a:p>
            <a:pPr>
              <a:defRPr/>
            </a:pPr>
            <a:r>
              <a:rPr lang="nl-BE"/>
              <a:t>C. Develder, et al., "AI for Energy: Data-efficient and scalable algorithms to exploit energy flexibility", AI-DEEDS @ ACM e-Energy 2025, June 17, 2025</a:t>
            </a:r>
            <a:endParaRPr lang="en-US"/>
          </a:p>
        </p:txBody>
      </p:sp>
      <p:sp>
        <p:nvSpPr>
          <p:cNvPr id="5" name="Rectangle 34"/>
          <p:cNvSpPr>
            <a:spLocks noGrp="1" noChangeArrowheads="1"/>
          </p:cNvSpPr>
          <p:nvPr>
            <p:ph type="sldNum" sz="quarter" idx="11"/>
          </p:nvPr>
        </p:nvSpPr>
        <p:spPr>
          <a:ln/>
        </p:spPr>
        <p:txBody>
          <a:bodyPr/>
          <a:lstStyle>
            <a:lvl1pPr>
              <a:defRPr>
                <a:solidFill>
                  <a:schemeClr val="accent2">
                    <a:lumMod val="20000"/>
                    <a:lumOff val="80000"/>
                  </a:schemeClr>
                </a:solidFill>
              </a:defRPr>
            </a:lvl1pPr>
          </a:lstStyle>
          <a:p>
            <a:pPr>
              <a:defRPr/>
            </a:pPr>
            <a:fld id="{837B71E7-1BA8-4BCA-B4F0-4746BEDF418B}" type="slidenum">
              <a:rPr lang="en-US" smtClean="0"/>
              <a:pPr>
                <a:defRPr/>
              </a:pPr>
              <a:t>‹#›</a:t>
            </a:fld>
            <a:endParaRPr lang="en-US"/>
          </a:p>
        </p:txBody>
      </p:sp>
      <p:pic>
        <p:nvPicPr>
          <p:cNvPr id="9" name="Logo EN">
            <a:extLst>
              <a:ext uri="{FF2B5EF4-FFF2-40B4-BE49-F238E27FC236}">
                <a16:creationId xmlns:a16="http://schemas.microsoft.com/office/drawing/2014/main" id="{A77296D5-9D32-EF4A-B00B-B19B6DC3205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297443" y="5933060"/>
            <a:ext cx="1052577" cy="842400"/>
          </a:xfrm>
          <a:prstGeom prst="rect">
            <a:avLst/>
          </a:prstGeom>
        </p:spPr>
      </p:pic>
    </p:spTree>
    <p:extLst>
      <p:ext uri="{BB962C8B-B14F-4D97-AF65-F5344CB8AC3E}">
        <p14:creationId xmlns:p14="http://schemas.microsoft.com/office/powerpoint/2010/main" val="106513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6213" y="332879"/>
            <a:ext cx="11430079" cy="836613"/>
          </a:xfrm>
        </p:spPr>
        <p:txBody>
          <a:bodyPr/>
          <a:lstStyle>
            <a:lvl1pPr>
              <a:defRPr>
                <a:solidFill>
                  <a:schemeClr val="accent6"/>
                </a:solidFill>
              </a:defRPr>
            </a:lvl1pPr>
          </a:lstStyle>
          <a:p>
            <a:r>
              <a:rPr lang="en-US"/>
              <a:t>Click to edit Master title style</a:t>
            </a:r>
            <a:endParaRPr lang="nl-BE"/>
          </a:p>
        </p:txBody>
      </p:sp>
      <p:sp>
        <p:nvSpPr>
          <p:cNvPr id="3" name="Content Placeholder 2"/>
          <p:cNvSpPr>
            <a:spLocks noGrp="1"/>
          </p:cNvSpPr>
          <p:nvPr>
            <p:ph sz="half" idx="1"/>
          </p:nvPr>
        </p:nvSpPr>
        <p:spPr>
          <a:xfrm>
            <a:off x="476213" y="1359878"/>
            <a:ext cx="5619788" cy="47318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Content Placeholder 3"/>
          <p:cNvSpPr>
            <a:spLocks noGrp="1"/>
          </p:cNvSpPr>
          <p:nvPr>
            <p:ph sz="half" idx="2"/>
          </p:nvPr>
        </p:nvSpPr>
        <p:spPr>
          <a:xfrm>
            <a:off x="6286502" y="1359878"/>
            <a:ext cx="5590116" cy="47318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6" name="Rectangle 34"/>
          <p:cNvSpPr>
            <a:spLocks noGrp="1" noChangeArrowheads="1"/>
          </p:cNvSpPr>
          <p:nvPr>
            <p:ph type="sldNum" sz="quarter" idx="11"/>
          </p:nvPr>
        </p:nvSpPr>
        <p:spPr>
          <a:ln/>
        </p:spPr>
        <p:txBody>
          <a:bodyPr/>
          <a:lstStyle>
            <a:lvl1pPr>
              <a:defRPr/>
            </a:lvl1pPr>
          </a:lstStyle>
          <a:p>
            <a:pPr>
              <a:defRPr/>
            </a:pPr>
            <a:fld id="{DB7F45D9-E598-4F34-9900-AF01B7BBB3E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6211" y="312236"/>
            <a:ext cx="11334829" cy="857256"/>
          </a:xfrm>
        </p:spPr>
        <p:txBody>
          <a:bodyPr/>
          <a:lstStyle>
            <a:lvl1pPr>
              <a:defRPr/>
            </a:lvl1pPr>
          </a:lstStyle>
          <a:p>
            <a:r>
              <a:rPr lang="en-US" dirty="0"/>
              <a:t>Click to edit Master title style</a:t>
            </a:r>
            <a:endParaRPr lang="nl-BE" dirty="0"/>
          </a:p>
        </p:txBody>
      </p:sp>
      <p:sp>
        <p:nvSpPr>
          <p:cNvPr id="3" name="Text Placeholder 2"/>
          <p:cNvSpPr>
            <a:spLocks noGrp="1"/>
          </p:cNvSpPr>
          <p:nvPr>
            <p:ph type="body" idx="1"/>
          </p:nvPr>
        </p:nvSpPr>
        <p:spPr>
          <a:xfrm>
            <a:off x="457237" y="1192224"/>
            <a:ext cx="554351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6211" y="1978041"/>
            <a:ext cx="5543512" cy="411368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4"/>
          <p:cNvSpPr>
            <a:spLocks noGrp="1"/>
          </p:cNvSpPr>
          <p:nvPr>
            <p:ph type="body" sz="quarter" idx="3"/>
          </p:nvPr>
        </p:nvSpPr>
        <p:spPr>
          <a:xfrm>
            <a:off x="6286503" y="1192224"/>
            <a:ext cx="550556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5476" y="1978041"/>
            <a:ext cx="5505565" cy="411368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7"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8" name="Rectangle 34"/>
          <p:cNvSpPr>
            <a:spLocks noGrp="1" noChangeArrowheads="1"/>
          </p:cNvSpPr>
          <p:nvPr>
            <p:ph type="sldNum" sz="quarter" idx="11"/>
          </p:nvPr>
        </p:nvSpPr>
        <p:spPr>
          <a:ln/>
        </p:spPr>
        <p:txBody>
          <a:bodyPr/>
          <a:lstStyle>
            <a:lvl1pPr>
              <a:defRPr/>
            </a:lvl1pPr>
          </a:lstStyle>
          <a:p>
            <a:pPr>
              <a:defRPr/>
            </a:pPr>
            <a:fld id="{DF8CFEE2-7314-4064-B1F3-191E675A5310}" type="slidenum">
              <a:rPr lang="en-US"/>
              <a:pPr>
                <a:defRPr/>
              </a:pPr>
              <a:t>‹#›</a:t>
            </a:fld>
            <a:endParaRPr lang="en-US"/>
          </a:p>
        </p:txBody>
      </p:sp>
      <p:sp>
        <p:nvSpPr>
          <p:cNvPr id="9" name="Rectangle 2">
            <a:extLst>
              <a:ext uri="{FF2B5EF4-FFF2-40B4-BE49-F238E27FC236}">
                <a16:creationId xmlns:a16="http://schemas.microsoft.com/office/drawing/2014/main" id="{C69D56AD-4019-2841-B151-0BD5C1AD9C3A}"/>
              </a:ext>
            </a:extLst>
          </p:cNvPr>
          <p:cNvSpPr txBox="1">
            <a:spLocks noChangeArrowheads="1"/>
          </p:cNvSpPr>
          <p:nvPr userDrawn="1"/>
        </p:nvSpPr>
        <p:spPr bwMode="auto">
          <a:xfrm>
            <a:off x="5029200" y="332879"/>
            <a:ext cx="6877092" cy="83661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accent6"/>
                </a:solidFill>
                <a:latin typeface="UGent Panno Text" charset="0"/>
                <a:ea typeface="UGent Panno Text" charset="0"/>
                <a:cs typeface="UGent Panno Text"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a:lstStyle>
          <a:p>
            <a:r>
              <a:rPr lang="en-US" kern="0" dirty="0"/>
              <a:t>CLICK TO EDIT MASTER TITLE STYLE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AI-DEEDS @ ACM e-Energy 2025, June 17, 2025</a:t>
            </a:r>
            <a:endParaRPr lang="en-US"/>
          </a:p>
        </p:txBody>
      </p:sp>
      <p:sp>
        <p:nvSpPr>
          <p:cNvPr id="4" name="Rectangle 34"/>
          <p:cNvSpPr>
            <a:spLocks noGrp="1" noChangeArrowheads="1"/>
          </p:cNvSpPr>
          <p:nvPr>
            <p:ph type="sldNum" sz="quarter" idx="11"/>
          </p:nvPr>
        </p:nvSpPr>
        <p:spPr>
          <a:ln/>
        </p:spPr>
        <p:txBody>
          <a:bodyPr/>
          <a:lstStyle>
            <a:lvl1pPr>
              <a:defRPr/>
            </a:lvl1pPr>
          </a:lstStyle>
          <a:p>
            <a:pPr>
              <a:defRPr/>
            </a:pPr>
            <a:fld id="{4908A2AA-746C-4DBB-9102-670E2680A29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12" y="332879"/>
            <a:ext cx="11430080" cy="83661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a:t>CLICK TO EDIT MASTER TITLE STYLE </a:t>
            </a:r>
          </a:p>
        </p:txBody>
      </p:sp>
      <p:sp>
        <p:nvSpPr>
          <p:cNvPr id="1027" name="Rectangle 3"/>
          <p:cNvSpPr>
            <a:spLocks noGrp="1" noChangeArrowheads="1"/>
          </p:cNvSpPr>
          <p:nvPr>
            <p:ph type="body" idx="1"/>
          </p:nvPr>
        </p:nvSpPr>
        <p:spPr bwMode="auto">
          <a:xfrm>
            <a:off x="476211" y="1359878"/>
            <a:ext cx="11400407" cy="47318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4513" name="Rectangle 33"/>
          <p:cNvSpPr>
            <a:spLocks noGrp="1" noChangeArrowheads="1"/>
          </p:cNvSpPr>
          <p:nvPr>
            <p:ph type="ftr" sz="quarter" idx="3"/>
          </p:nvPr>
        </p:nvSpPr>
        <p:spPr bwMode="auto">
          <a:xfrm>
            <a:off x="1238217" y="6198698"/>
            <a:ext cx="9848884" cy="4064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lvl1pPr algn="ctr">
              <a:defRPr sz="1000" b="0" i="0">
                <a:solidFill>
                  <a:schemeClr val="accent6"/>
                </a:solidFill>
                <a:latin typeface="UGent Panno Text" charset="0"/>
                <a:ea typeface="UGent Panno Text" charset="0"/>
                <a:cs typeface="UGent Panno Text" charset="0"/>
              </a:defRPr>
            </a:lvl1pPr>
          </a:lstStyle>
          <a:p>
            <a:pPr>
              <a:defRPr/>
            </a:pPr>
            <a:r>
              <a:rPr lang="nl-BE"/>
              <a:t>C. Develder, et al., "AI for Energy: Data-efficient and scalable algorithms to exploit energy flexibility", AI-DEEDS @ ACM e-Energy 2025, June 17, 2025</a:t>
            </a:r>
            <a:endParaRPr lang="en-US" dirty="0"/>
          </a:p>
        </p:txBody>
      </p:sp>
      <p:sp>
        <p:nvSpPr>
          <p:cNvPr id="404514" name="Rectangle 34"/>
          <p:cNvSpPr>
            <a:spLocks noGrp="1" noChangeArrowheads="1"/>
          </p:cNvSpPr>
          <p:nvPr>
            <p:ph type="sldNum" sz="quarter" idx="4"/>
          </p:nvPr>
        </p:nvSpPr>
        <p:spPr bwMode="auto">
          <a:xfrm>
            <a:off x="11087100" y="6198698"/>
            <a:ext cx="789517" cy="4064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lvl1pPr algn="r">
              <a:defRPr sz="1000" b="0">
                <a:solidFill>
                  <a:schemeClr val="accent6"/>
                </a:solidFill>
                <a:latin typeface="UGent Panno Text" charset="0"/>
                <a:ea typeface="UGent Panno Text" charset="0"/>
                <a:cs typeface="UGent Panno Text" charset="0"/>
              </a:defRPr>
            </a:lvl1pPr>
          </a:lstStyle>
          <a:p>
            <a:pPr>
              <a:defRPr/>
            </a:pPr>
            <a:fld id="{9979E472-F673-4ED4-A86E-D1C34A0AEC76}" type="slidenum">
              <a:rPr lang="en-US" smtClean="0"/>
              <a:pPr>
                <a:defRPr/>
              </a:pPr>
              <a:t>‹#›</a:t>
            </a:fld>
            <a:endParaRPr lang="en-US"/>
          </a:p>
        </p:txBody>
      </p:sp>
      <p:pic>
        <p:nvPicPr>
          <p:cNvPr id="7" name="Logo EN">
            <a:extLst>
              <a:ext uri="{FF2B5EF4-FFF2-40B4-BE49-F238E27FC236}">
                <a16:creationId xmlns:a16="http://schemas.microsoft.com/office/drawing/2014/main" id="{256F986C-B67C-3843-AFA5-0BB03E19DE2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 id="2147483935" r:id="rId2"/>
    <p:sldLayoutId id="2147483936" r:id="rId3"/>
    <p:sldLayoutId id="2147483947" r:id="rId4"/>
    <p:sldLayoutId id="2147483948" r:id="rId5"/>
    <p:sldLayoutId id="2147483946" r:id="rId6"/>
    <p:sldLayoutId id="2147483937" r:id="rId7"/>
    <p:sldLayoutId id="2147483938" r:id="rId8"/>
    <p:sldLayoutId id="2147483939" r:id="rId9"/>
    <p:sldLayoutId id="2147483940" r:id="rId10"/>
    <p:sldLayoutId id="2147483949" r:id="rId11"/>
    <p:sldLayoutId id="2147483950" r:id="rId12"/>
    <p:sldLayoutId id="2147483951" r:id="rId13"/>
    <p:sldLayoutId id="2147483952" r:id="rId14"/>
  </p:sldLayoutIdLst>
  <p:hf sldNum="0" hdr="0" dt="0"/>
  <p:txStyles>
    <p:titleStyle>
      <a:lvl1pPr algn="l" rtl="0" eaLnBrk="0" fontAlgn="base" hangingPunct="0">
        <a:spcBef>
          <a:spcPct val="0"/>
        </a:spcBef>
        <a:spcAft>
          <a:spcPct val="0"/>
        </a:spcAft>
        <a:defRPr sz="3200" b="1">
          <a:solidFill>
            <a:schemeClr val="accent6"/>
          </a:solidFill>
          <a:latin typeface="UGent Panno Text" charset="0"/>
          <a:ea typeface="UGent Panno Text" charset="0"/>
          <a:cs typeface="UGent Panno Text"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p:titleStyle>
    <p:body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45/3632775.3661937"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hyperlink" Target="http://users.ugent.be/~cdveld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ugentt2k.github.io/" TargetMode="External"/><Relationship Id="rId4" Type="http://schemas.openxmlformats.org/officeDocument/2006/relationships/hyperlink" Target="https://ugentai4e.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0.emf"/><Relationship Id="rId1" Type="http://schemas.openxmlformats.org/officeDocument/2006/relationships/slideLayout" Target="../slideLayouts/slideLayout9.xml"/><Relationship Id="rId5" Type="http://schemas.openxmlformats.org/officeDocument/2006/relationships/image" Target="../media/image29.sv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doi.org/10.1145/3632775.3661974"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hyperlink" Target="https://doi.org/10.1145/3632775.3661948"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9.png"/><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12.png"/><Relationship Id="rId12"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71.jpeg"/><Relationship Id="rId5" Type="http://schemas.openxmlformats.org/officeDocument/2006/relationships/image" Target="../media/image10.png"/><Relationship Id="rId15" Type="http://schemas.openxmlformats.org/officeDocument/2006/relationships/image" Target="../media/image19.jpg"/><Relationship Id="rId10" Type="http://schemas.openxmlformats.org/officeDocument/2006/relationships/image" Target="../media/image15.jpeg"/><Relationship Id="rId4" Type="http://schemas.openxmlformats.org/officeDocument/2006/relationships/image" Target="../media/image70.png"/><Relationship Id="rId9" Type="http://schemas.openxmlformats.org/officeDocument/2006/relationships/image" Target="../media/image14.jpeg"/><Relationship Id="rId14" Type="http://schemas.openxmlformats.org/officeDocument/2006/relationships/image" Target="../media/image18.jpg"/></Relationships>
</file>

<file path=ppt/slides/_rels/slide3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13.xml"/><Relationship Id="rId4" Type="http://schemas.openxmlformats.org/officeDocument/2006/relationships/image" Target="../media/image74.emf"/></Relationships>
</file>

<file path=ppt/slides/_rels/slide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77.emf"/><Relationship Id="rId4" Type="http://schemas.openxmlformats.org/officeDocument/2006/relationships/image" Target="../media/image7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211.11830v1"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doi.org/10.1016/j.apenergy.2022.118852" TargetMode="Externa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58901" y="924791"/>
            <a:ext cx="10129714" cy="2504209"/>
          </a:xfrm>
        </p:spPr>
        <p:txBody>
          <a:bodyPr anchor="ctr"/>
          <a:lstStyle/>
          <a:p>
            <a:r>
              <a:rPr lang="en-GB" dirty="0"/>
              <a:t>AI for Energy:</a:t>
            </a:r>
            <a:br>
              <a:rPr lang="en-GB" dirty="0"/>
            </a:br>
            <a:r>
              <a:rPr lang="en-GB" dirty="0"/>
              <a:t>Data-efficient and explainable algorithms to exploit energy flexibility</a:t>
            </a:r>
            <a:endParaRPr lang="nl-BE" sz="3200" dirty="0"/>
          </a:p>
        </p:txBody>
      </p:sp>
      <p:sp>
        <p:nvSpPr>
          <p:cNvPr id="2" name="Subtitle 1"/>
          <p:cNvSpPr>
            <a:spLocks noGrp="1"/>
          </p:cNvSpPr>
          <p:nvPr>
            <p:ph type="subTitle" idx="1"/>
          </p:nvPr>
        </p:nvSpPr>
        <p:spPr>
          <a:xfrm>
            <a:off x="1358901" y="3708358"/>
            <a:ext cx="9717617" cy="1152622"/>
          </a:xfrm>
        </p:spPr>
        <p:txBody>
          <a:bodyPr anchor="ctr"/>
          <a:lstStyle/>
          <a:p>
            <a:r>
              <a:rPr lang="en-US" dirty="0"/>
              <a:t>Chris Develder, et al. </a:t>
            </a:r>
            <a:br>
              <a:rPr lang="en-US" dirty="0"/>
            </a:br>
            <a:r>
              <a:rPr lang="en-US" dirty="0">
                <a:solidFill>
                  <a:schemeClr val="accent6">
                    <a:lumMod val="20000"/>
                    <a:lumOff val="80000"/>
                  </a:schemeClr>
                </a:solidFill>
              </a:rPr>
              <a:t>AI4E Team, </a:t>
            </a:r>
            <a:r>
              <a:rPr lang="en-US" dirty="0" err="1">
                <a:solidFill>
                  <a:schemeClr val="accent6">
                    <a:lumMod val="20000"/>
                    <a:lumOff val="80000"/>
                  </a:schemeClr>
                </a:solidFill>
              </a:rPr>
              <a:t>IDLab</a:t>
            </a:r>
            <a:r>
              <a:rPr lang="en-US" dirty="0">
                <a:solidFill>
                  <a:schemeClr val="accent6">
                    <a:lumMod val="20000"/>
                    <a:lumOff val="80000"/>
                  </a:schemeClr>
                </a:solidFill>
              </a:rPr>
              <a:t>, Ghent University – imec </a:t>
            </a:r>
          </a:p>
        </p:txBody>
      </p:sp>
      <p:grpSp>
        <p:nvGrpSpPr>
          <p:cNvPr id="4" name="Group 3">
            <a:extLst>
              <a:ext uri="{FF2B5EF4-FFF2-40B4-BE49-F238E27FC236}">
                <a16:creationId xmlns:a16="http://schemas.microsoft.com/office/drawing/2014/main" id="{420ADBB0-9C13-6542-8846-6F7A5EEC3495}"/>
              </a:ext>
            </a:extLst>
          </p:cNvPr>
          <p:cNvGrpSpPr>
            <a:grpSpLocks noChangeAspect="1"/>
          </p:cNvGrpSpPr>
          <p:nvPr/>
        </p:nvGrpSpPr>
        <p:grpSpPr>
          <a:xfrm>
            <a:off x="10526656" y="5843457"/>
            <a:ext cx="792824" cy="630000"/>
            <a:chOff x="9488557" y="5929138"/>
            <a:chExt cx="668626" cy="531309"/>
          </a:xfrm>
        </p:grpSpPr>
        <p:pic>
          <p:nvPicPr>
            <p:cNvPr id="10" name="Picture 12" descr="ID-TRANS-400px.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8557" y="5929138"/>
              <a:ext cx="668626" cy="264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8114" y="6300047"/>
              <a:ext cx="539066" cy="1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1560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75BD-34B0-FC81-DF78-56A06132CD95}"/>
              </a:ext>
            </a:extLst>
          </p:cNvPr>
          <p:cNvSpPr>
            <a:spLocks noGrp="1"/>
          </p:cNvSpPr>
          <p:nvPr>
            <p:ph type="title"/>
          </p:nvPr>
        </p:nvSpPr>
        <p:spPr/>
        <p:txBody>
          <a:bodyPr/>
          <a:lstStyle/>
          <a:p>
            <a:r>
              <a:rPr lang="en-BE" dirty="0"/>
              <a:t>Residential heat pump control: Problem statement &amp; proposed solution</a:t>
            </a:r>
          </a:p>
        </p:txBody>
      </p:sp>
      <p:sp>
        <p:nvSpPr>
          <p:cNvPr id="3" name="Content Placeholder 2">
            <a:extLst>
              <a:ext uri="{FF2B5EF4-FFF2-40B4-BE49-F238E27FC236}">
                <a16:creationId xmlns:a16="http://schemas.microsoft.com/office/drawing/2014/main" id="{2D4B7B00-F8C2-3B6B-06C8-7CC247391BD3}"/>
              </a:ext>
            </a:extLst>
          </p:cNvPr>
          <p:cNvSpPr>
            <a:spLocks noGrp="1"/>
          </p:cNvSpPr>
          <p:nvPr>
            <p:ph idx="1"/>
          </p:nvPr>
        </p:nvSpPr>
        <p:spPr>
          <a:xfrm>
            <a:off x="476211" y="1359878"/>
            <a:ext cx="5051753" cy="4731847"/>
          </a:xfrm>
        </p:spPr>
        <p:txBody>
          <a:bodyPr/>
          <a:lstStyle/>
          <a:p>
            <a:r>
              <a:rPr lang="en-GB" dirty="0"/>
              <a:t>Objective: </a:t>
            </a:r>
          </a:p>
          <a:p>
            <a:pPr marL="457200" lvl="1" indent="0">
              <a:buNone/>
            </a:pPr>
            <a:r>
              <a:rPr lang="en-GB" b="1" dirty="0">
                <a:solidFill>
                  <a:schemeClr val="accent3"/>
                </a:solidFill>
              </a:rPr>
              <a:t>Minimize cost </a:t>
            </a:r>
            <a:r>
              <a:rPr lang="en-GB" dirty="0"/>
              <a:t>of energy consumed by a household while maintaining thermal comfort</a:t>
            </a:r>
          </a:p>
          <a:p>
            <a:pPr marL="457200" lvl="1" indent="0">
              <a:buNone/>
            </a:pPr>
            <a:endParaRPr lang="en-GB" dirty="0"/>
          </a:p>
          <a:p>
            <a:r>
              <a:rPr lang="en-GB" dirty="0"/>
              <a:t>Controller should:</a:t>
            </a:r>
          </a:p>
          <a:p>
            <a:pPr lvl="1"/>
            <a:r>
              <a:rPr lang="en-GB" dirty="0"/>
              <a:t>Use data efficiently</a:t>
            </a:r>
          </a:p>
          <a:p>
            <a:pPr lvl="1"/>
            <a:r>
              <a:rPr lang="en-GB" dirty="0"/>
              <a:t>Scale across different households</a:t>
            </a:r>
          </a:p>
          <a:p>
            <a:pPr lvl="1"/>
            <a:r>
              <a:rPr lang="en-GB" dirty="0"/>
              <a:t>Yield high-quality control policies</a:t>
            </a:r>
          </a:p>
          <a:p>
            <a:endParaRPr lang="en-GB" dirty="0"/>
          </a:p>
          <a:p>
            <a:r>
              <a:rPr lang="en-GB" dirty="0"/>
              <a:t>Proposed Solution: </a:t>
            </a:r>
          </a:p>
          <a:p>
            <a:pPr marL="457200" lvl="1" indent="0">
              <a:buNone/>
            </a:pPr>
            <a:r>
              <a:rPr lang="en-GB" b="1" dirty="0">
                <a:solidFill>
                  <a:schemeClr val="accent3"/>
                </a:solidFill>
              </a:rPr>
              <a:t>Off-policy reinforcement learning with</a:t>
            </a:r>
            <a:br>
              <a:rPr lang="en-GB" b="1" dirty="0">
                <a:solidFill>
                  <a:schemeClr val="accent3"/>
                </a:solidFill>
              </a:rPr>
            </a:br>
            <a:r>
              <a:rPr lang="en-GB" b="1" dirty="0">
                <a:solidFill>
                  <a:schemeClr val="accent3"/>
                </a:solidFill>
              </a:rPr>
              <a:t>physics informed neural networks</a:t>
            </a:r>
            <a:endParaRPr lang="en-BE" b="1" dirty="0">
              <a:solidFill>
                <a:schemeClr val="accent3"/>
              </a:solidFill>
            </a:endParaRPr>
          </a:p>
        </p:txBody>
      </p:sp>
      <p:sp>
        <p:nvSpPr>
          <p:cNvPr id="4" name="Footer Placeholder 3">
            <a:extLst>
              <a:ext uri="{FF2B5EF4-FFF2-40B4-BE49-F238E27FC236}">
                <a16:creationId xmlns:a16="http://schemas.microsoft.com/office/drawing/2014/main" id="{75B96C33-9DF7-44A8-C9E1-3A9E247BAC98}"/>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pic>
        <p:nvPicPr>
          <p:cNvPr id="5" name="Picture 4">
            <a:extLst>
              <a:ext uri="{FF2B5EF4-FFF2-40B4-BE49-F238E27FC236}">
                <a16:creationId xmlns:a16="http://schemas.microsoft.com/office/drawing/2014/main" id="{EE58A516-A53D-F95A-29E9-05F1AF46CA3D}"/>
              </a:ext>
            </a:extLst>
          </p:cNvPr>
          <p:cNvPicPr>
            <a:picLocks noChangeAspect="1"/>
          </p:cNvPicPr>
          <p:nvPr/>
        </p:nvPicPr>
        <p:blipFill>
          <a:blip r:embed="rId2"/>
          <a:stretch>
            <a:fillRect/>
          </a:stretch>
        </p:blipFill>
        <p:spPr>
          <a:xfrm>
            <a:off x="5432366" y="1698254"/>
            <a:ext cx="5852161" cy="2600961"/>
          </a:xfrm>
          <a:prstGeom prst="rect">
            <a:avLst/>
          </a:prstGeom>
        </p:spPr>
      </p:pic>
      <p:pic>
        <p:nvPicPr>
          <p:cNvPr id="6" name="Picture 5">
            <a:extLst>
              <a:ext uri="{FF2B5EF4-FFF2-40B4-BE49-F238E27FC236}">
                <a16:creationId xmlns:a16="http://schemas.microsoft.com/office/drawing/2014/main" id="{F82E908F-BBE7-9FEF-439B-8750C1287CB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83293" y="4650509"/>
            <a:ext cx="2160742" cy="1019427"/>
          </a:xfrm>
          <a:prstGeom prst="rect">
            <a:avLst/>
          </a:prstGeom>
        </p:spPr>
      </p:pic>
    </p:spTree>
    <p:extLst>
      <p:ext uri="{BB962C8B-B14F-4D97-AF65-F5344CB8AC3E}">
        <p14:creationId xmlns:p14="http://schemas.microsoft.com/office/powerpoint/2010/main" val="204991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609C-E356-38C1-3C21-95785B34BB8B}"/>
              </a:ext>
            </a:extLst>
          </p:cNvPr>
          <p:cNvSpPr/>
          <p:nvPr/>
        </p:nvSpPr>
        <p:spPr>
          <a:xfrm>
            <a:off x="369870" y="4569205"/>
            <a:ext cx="5959011" cy="927470"/>
          </a:xfrm>
          <a:prstGeom prst="rect">
            <a:avLst/>
          </a:prstGeom>
          <a:solidFill>
            <a:schemeClr val="accent2">
              <a:lumMod val="20000"/>
              <a:lumOff val="8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6A6A376F-A893-0FB9-E208-3EF07F661D8D}"/>
              </a:ext>
            </a:extLst>
          </p:cNvPr>
          <p:cNvSpPr>
            <a:spLocks noGrp="1"/>
          </p:cNvSpPr>
          <p:nvPr>
            <p:ph type="title"/>
          </p:nvPr>
        </p:nvSpPr>
        <p:spPr/>
        <p:txBody>
          <a:bodyPr/>
          <a:lstStyle/>
          <a:p>
            <a:r>
              <a:rPr lang="en-BE" dirty="0"/>
              <a:t>Reinforcement Learning: Agent acts in an environment</a:t>
            </a:r>
          </a:p>
        </p:txBody>
      </p:sp>
      <p:sp>
        <p:nvSpPr>
          <p:cNvPr id="28" name="Content Placeholder 27">
            <a:extLst>
              <a:ext uri="{FF2B5EF4-FFF2-40B4-BE49-F238E27FC236}">
                <a16:creationId xmlns:a16="http://schemas.microsoft.com/office/drawing/2014/main" id="{A53ADD9B-BFD7-2D9A-3F8A-08E253A48A43}"/>
              </a:ext>
            </a:extLst>
          </p:cNvPr>
          <p:cNvSpPr>
            <a:spLocks noGrp="1"/>
          </p:cNvSpPr>
          <p:nvPr>
            <p:ph idx="1"/>
          </p:nvPr>
        </p:nvSpPr>
        <p:spPr>
          <a:prstGeom prst="rect">
            <a:avLst/>
          </a:prstGeom>
        </p:spPr>
        <p:txBody>
          <a:bodyPr/>
          <a:lstStyle/>
          <a:p>
            <a:r>
              <a:rPr lang="en-BE" dirty="0"/>
              <a:t>At each timestep </a:t>
            </a:r>
            <a:r>
              <a:rPr lang="en-BE" i="1" dirty="0"/>
              <a:t>t </a:t>
            </a:r>
            <a:r>
              <a:rPr lang="en-BE" dirty="0"/>
              <a:t> the agent</a:t>
            </a:r>
          </a:p>
          <a:p>
            <a:pPr lvl="1"/>
            <a:r>
              <a:rPr lang="en-BE" dirty="0"/>
              <a:t>Gets </a:t>
            </a:r>
            <a:r>
              <a:rPr lang="en-BE" b="1" dirty="0">
                <a:solidFill>
                  <a:schemeClr val="accent3"/>
                </a:solidFill>
              </a:rPr>
              <a:t>state</a:t>
            </a:r>
            <a:r>
              <a:rPr lang="en-BE" dirty="0"/>
              <a:t> observation </a:t>
            </a:r>
            <a:r>
              <a:rPr lang="en-BE" i="1" dirty="0"/>
              <a:t>s</a:t>
            </a:r>
            <a:r>
              <a:rPr lang="en-BE" i="1" baseline="-25000" dirty="0"/>
              <a:t>t</a:t>
            </a:r>
          </a:p>
          <a:p>
            <a:pPr lvl="1"/>
            <a:r>
              <a:rPr lang="en-BE" dirty="0"/>
              <a:t>Gets scalar </a:t>
            </a:r>
            <a:r>
              <a:rPr lang="en-BE" b="1" dirty="0">
                <a:solidFill>
                  <a:schemeClr val="accent3"/>
                </a:solidFill>
              </a:rPr>
              <a:t>reward</a:t>
            </a:r>
            <a:r>
              <a:rPr lang="en-BE" dirty="0"/>
              <a:t> </a:t>
            </a:r>
            <a:r>
              <a:rPr lang="en-BE" i="1" dirty="0"/>
              <a:t>r</a:t>
            </a:r>
            <a:r>
              <a:rPr lang="en-BE" i="1" baseline="-25000" dirty="0"/>
              <a:t>t </a:t>
            </a:r>
            <a:r>
              <a:rPr lang="en-BE" i="1" dirty="0"/>
              <a:t>  </a:t>
            </a:r>
            <a:r>
              <a:rPr lang="en-BE" dirty="0">
                <a:solidFill>
                  <a:schemeClr val="bg2">
                    <a:lumMod val="60000"/>
                    <a:lumOff val="40000"/>
                  </a:schemeClr>
                </a:solidFill>
              </a:rPr>
              <a:t>(depending on current state and thus previous action(s))</a:t>
            </a:r>
            <a:endParaRPr lang="en-BE" i="1" baseline="-25000" dirty="0"/>
          </a:p>
          <a:p>
            <a:pPr lvl="1"/>
            <a:r>
              <a:rPr lang="en-BE" dirty="0"/>
              <a:t>Decides to take </a:t>
            </a:r>
            <a:r>
              <a:rPr lang="en-BE" b="1" dirty="0">
                <a:solidFill>
                  <a:schemeClr val="accent2"/>
                </a:solidFill>
              </a:rPr>
              <a:t>action</a:t>
            </a:r>
            <a:r>
              <a:rPr lang="en-BE" dirty="0"/>
              <a:t> </a:t>
            </a:r>
            <a:r>
              <a:rPr lang="en-BE" i="1" dirty="0"/>
              <a:t>a</a:t>
            </a:r>
            <a:r>
              <a:rPr lang="en-BE" i="1" baseline="-25000" dirty="0"/>
              <a:t>t</a:t>
            </a:r>
          </a:p>
          <a:p>
            <a:r>
              <a:rPr lang="en-BE" dirty="0"/>
              <a:t>The environment</a:t>
            </a:r>
          </a:p>
          <a:p>
            <a:pPr lvl="1"/>
            <a:r>
              <a:rPr lang="en-BE" dirty="0"/>
              <a:t>Receives action </a:t>
            </a:r>
            <a:r>
              <a:rPr lang="en-BE" i="1" dirty="0"/>
              <a:t>a</a:t>
            </a:r>
            <a:r>
              <a:rPr lang="en-BE" i="1" baseline="-25000" dirty="0"/>
              <a:t>t</a:t>
            </a:r>
          </a:p>
          <a:p>
            <a:pPr lvl="1"/>
            <a:r>
              <a:rPr lang="en-BE" dirty="0"/>
              <a:t>Emits </a:t>
            </a:r>
            <a:r>
              <a:rPr lang="en-BE" b="1" dirty="0"/>
              <a:t>state</a:t>
            </a:r>
            <a:r>
              <a:rPr lang="en-BE" dirty="0"/>
              <a:t> </a:t>
            </a:r>
            <a:r>
              <a:rPr lang="en-BE" i="1" dirty="0"/>
              <a:t>s</a:t>
            </a:r>
            <a:r>
              <a:rPr lang="en-BE" i="1" baseline="-25000" dirty="0"/>
              <a:t>t </a:t>
            </a:r>
            <a:r>
              <a:rPr lang="en-BE" baseline="-25000" dirty="0"/>
              <a:t>+1</a:t>
            </a:r>
            <a:r>
              <a:rPr lang="en-BE" dirty="0"/>
              <a:t>  </a:t>
            </a:r>
            <a:r>
              <a:rPr lang="en-BE" dirty="0">
                <a:solidFill>
                  <a:schemeClr val="bg2">
                    <a:lumMod val="60000"/>
                    <a:lumOff val="40000"/>
                  </a:schemeClr>
                </a:solidFill>
              </a:rPr>
              <a:t>(which will depend on action)</a:t>
            </a:r>
            <a:endParaRPr lang="en-BE" baseline="-25000" dirty="0">
              <a:solidFill>
                <a:schemeClr val="bg2">
                  <a:lumMod val="60000"/>
                  <a:lumOff val="40000"/>
                </a:schemeClr>
              </a:solidFill>
            </a:endParaRPr>
          </a:p>
          <a:p>
            <a:pPr lvl="1"/>
            <a:r>
              <a:rPr lang="en-BE" dirty="0"/>
              <a:t>Emits scalar </a:t>
            </a:r>
            <a:r>
              <a:rPr lang="en-BE" b="1" dirty="0"/>
              <a:t>reward</a:t>
            </a:r>
            <a:r>
              <a:rPr lang="en-BE" dirty="0"/>
              <a:t> </a:t>
            </a:r>
            <a:r>
              <a:rPr lang="en-BE" i="1" dirty="0"/>
              <a:t>r</a:t>
            </a:r>
            <a:r>
              <a:rPr lang="en-BE" i="1" baseline="-25000" dirty="0"/>
              <a:t>t</a:t>
            </a:r>
            <a:r>
              <a:rPr lang="en-BE" baseline="-25000" dirty="0"/>
              <a:t> + 1</a:t>
            </a:r>
            <a:endParaRPr lang="en-BE" i="1" baseline="-25000" dirty="0"/>
          </a:p>
          <a:p>
            <a:pPr lvl="1"/>
            <a:endParaRPr lang="en-BE" i="1" baseline="-25000" dirty="0"/>
          </a:p>
          <a:p>
            <a:pPr marL="0" indent="0">
              <a:buNone/>
            </a:pPr>
            <a:r>
              <a:rPr lang="en-BE" b="1" dirty="0"/>
              <a:t>RL idea</a:t>
            </a:r>
            <a:r>
              <a:rPr lang="en-BE" dirty="0"/>
              <a:t>: learn a policy that maps state </a:t>
            </a:r>
            <a:r>
              <a:rPr lang="en-BE" i="1" dirty="0"/>
              <a:t>s</a:t>
            </a:r>
            <a:r>
              <a:rPr lang="en-BE" i="1" baseline="-25000" dirty="0"/>
              <a:t>t</a:t>
            </a:r>
            <a:r>
              <a:rPr lang="en-BE" dirty="0"/>
              <a:t>  to action </a:t>
            </a:r>
            <a:r>
              <a:rPr lang="en-BE" i="1" dirty="0"/>
              <a:t>a</a:t>
            </a:r>
            <a:r>
              <a:rPr lang="en-BE" i="1" baseline="-25000" dirty="0"/>
              <a:t>t </a:t>
            </a:r>
            <a:r>
              <a:rPr lang="en-BE" i="1" dirty="0"/>
              <a:t>,</a:t>
            </a:r>
            <a:br>
              <a:rPr lang="en-BE" i="1" dirty="0"/>
            </a:br>
            <a:r>
              <a:rPr lang="en-BE" dirty="0"/>
              <a:t>such that long-term reward ∑</a:t>
            </a:r>
            <a:r>
              <a:rPr lang="en-BE" i="1" dirty="0"/>
              <a:t>r</a:t>
            </a:r>
            <a:r>
              <a:rPr lang="en-BE" i="1" baseline="-25000" dirty="0"/>
              <a:t>t</a:t>
            </a:r>
            <a:r>
              <a:rPr lang="en-BE" dirty="0"/>
              <a:t>  is maximized </a:t>
            </a:r>
            <a:r>
              <a:rPr lang="en-BE" dirty="0">
                <a:solidFill>
                  <a:schemeClr val="accent3"/>
                </a:solidFill>
              </a:rPr>
              <a:t> </a:t>
            </a:r>
          </a:p>
          <a:p>
            <a:pPr lvl="1"/>
            <a:endParaRPr lang="en-BE" dirty="0"/>
          </a:p>
        </p:txBody>
      </p:sp>
      <p:sp>
        <p:nvSpPr>
          <p:cNvPr id="4" name="Footer Placeholder 3">
            <a:extLst>
              <a:ext uri="{FF2B5EF4-FFF2-40B4-BE49-F238E27FC236}">
                <a16:creationId xmlns:a16="http://schemas.microsoft.com/office/drawing/2014/main" id="{DE8325DA-76DB-F9B8-C6AD-B081B83B89F8}"/>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35" name="Arc 34">
            <a:extLst>
              <a:ext uri="{FF2B5EF4-FFF2-40B4-BE49-F238E27FC236}">
                <a16:creationId xmlns:a16="http://schemas.microsoft.com/office/drawing/2014/main" id="{C3F9F08D-745F-FE0F-7A28-40C10151C5A0}"/>
              </a:ext>
            </a:extLst>
          </p:cNvPr>
          <p:cNvSpPr/>
          <p:nvPr/>
        </p:nvSpPr>
        <p:spPr>
          <a:xfrm rot="2700000">
            <a:off x="8691713" y="1612539"/>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36" name="Arc 35">
            <a:extLst>
              <a:ext uri="{FF2B5EF4-FFF2-40B4-BE49-F238E27FC236}">
                <a16:creationId xmlns:a16="http://schemas.microsoft.com/office/drawing/2014/main" id="{A7B4D4B4-C2DE-310A-791C-9EFE62B9A06E}"/>
              </a:ext>
            </a:extLst>
          </p:cNvPr>
          <p:cNvSpPr/>
          <p:nvPr/>
        </p:nvSpPr>
        <p:spPr>
          <a:xfrm rot="13500000">
            <a:off x="9357491" y="1603969"/>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8" name="Arc 37">
            <a:extLst>
              <a:ext uri="{FF2B5EF4-FFF2-40B4-BE49-F238E27FC236}">
                <a16:creationId xmlns:a16="http://schemas.microsoft.com/office/drawing/2014/main" id="{23019A14-3AAD-27BD-637D-3196168C9C05}"/>
              </a:ext>
            </a:extLst>
          </p:cNvPr>
          <p:cNvSpPr/>
          <p:nvPr/>
        </p:nvSpPr>
        <p:spPr>
          <a:xfrm rot="13500000">
            <a:off x="8728174" y="1603971"/>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9" name="TextBox 38">
            <a:extLst>
              <a:ext uri="{FF2B5EF4-FFF2-40B4-BE49-F238E27FC236}">
                <a16:creationId xmlns:a16="http://schemas.microsoft.com/office/drawing/2014/main" id="{07A58AA4-081D-B2D3-60E9-B49C5BC30EA4}"/>
              </a:ext>
            </a:extLst>
          </p:cNvPr>
          <p:cNvSpPr txBox="1"/>
          <p:nvPr/>
        </p:nvSpPr>
        <p:spPr>
          <a:xfrm>
            <a:off x="8554720" y="3682333"/>
            <a:ext cx="766557"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State</a:t>
            </a:r>
          </a:p>
        </p:txBody>
      </p:sp>
      <p:sp>
        <p:nvSpPr>
          <p:cNvPr id="40" name="TextBox 39">
            <a:extLst>
              <a:ext uri="{FF2B5EF4-FFF2-40B4-BE49-F238E27FC236}">
                <a16:creationId xmlns:a16="http://schemas.microsoft.com/office/drawing/2014/main" id="{6C20B892-3ECA-AED0-DCF5-C914C582EA1B}"/>
              </a:ext>
            </a:extLst>
          </p:cNvPr>
          <p:cNvSpPr txBox="1"/>
          <p:nvPr/>
        </p:nvSpPr>
        <p:spPr>
          <a:xfrm>
            <a:off x="9290004" y="3682333"/>
            <a:ext cx="1037463"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Reward</a:t>
            </a:r>
          </a:p>
        </p:txBody>
      </p:sp>
      <p:sp>
        <p:nvSpPr>
          <p:cNvPr id="41" name="Cloud Callout 40">
            <a:extLst>
              <a:ext uri="{FF2B5EF4-FFF2-40B4-BE49-F238E27FC236}">
                <a16:creationId xmlns:a16="http://schemas.microsoft.com/office/drawing/2014/main" id="{F69672FC-7796-242E-817A-E6632EF2EE69}"/>
              </a:ext>
            </a:extLst>
          </p:cNvPr>
          <p:cNvSpPr/>
          <p:nvPr/>
        </p:nvSpPr>
        <p:spPr>
          <a:xfrm>
            <a:off x="10289001" y="835241"/>
            <a:ext cx="1143422" cy="639899"/>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8869FD9D-3608-37C9-AFBD-DF2A9B8001A6}"/>
              </a:ext>
            </a:extLst>
          </p:cNvPr>
          <p:cNvSpPr txBox="1"/>
          <p:nvPr/>
        </p:nvSpPr>
        <p:spPr>
          <a:xfrm>
            <a:off x="10371358" y="897354"/>
            <a:ext cx="889987" cy="461665"/>
          </a:xfrm>
          <a:prstGeom prst="rect">
            <a:avLst/>
          </a:prstGeom>
          <a:noFill/>
        </p:spPr>
        <p:txBody>
          <a:bodyPr wrap="none" rtlCol="0">
            <a:spAutoFit/>
          </a:bodyPr>
          <a:lstStyle/>
          <a:p>
            <a:r>
              <a:rPr lang="en-BE" sz="2400" b="1" dirty="0">
                <a:solidFill>
                  <a:schemeClr val="accent2"/>
                </a:solidFill>
                <a:latin typeface="UGent Panno Text" panose="02000506040000040003" pitchFamily="2" charset="0"/>
              </a:rPr>
              <a:t>Action</a:t>
            </a:r>
          </a:p>
        </p:txBody>
      </p:sp>
      <p:pic>
        <p:nvPicPr>
          <p:cNvPr id="43" name="Content Placeholder 16">
            <a:extLst>
              <a:ext uri="{FF2B5EF4-FFF2-40B4-BE49-F238E27FC236}">
                <a16:creationId xmlns:a16="http://schemas.microsoft.com/office/drawing/2014/main" id="{8974AD1A-8D24-E294-3F04-96F93A062A0A}"/>
              </a:ext>
            </a:extLst>
          </p:cNvPr>
          <p:cNvPicPr>
            <a:picLocks noChangeAspect="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bwMode="auto">
          <a:xfrm>
            <a:off x="8960231" y="4044030"/>
            <a:ext cx="2189233" cy="1762065"/>
          </a:xfrm>
          <a:prstGeom prst="rect">
            <a:avLst/>
          </a:prstGeom>
          <a:noFill/>
          <a:ln w="9525">
            <a:noFill/>
            <a:miter lim="800000"/>
            <a:headEnd/>
            <a:tailEnd/>
          </a:ln>
        </p:spPr>
      </p:pic>
      <p:sp>
        <p:nvSpPr>
          <p:cNvPr id="44" name="TextBox 43">
            <a:extLst>
              <a:ext uri="{FF2B5EF4-FFF2-40B4-BE49-F238E27FC236}">
                <a16:creationId xmlns:a16="http://schemas.microsoft.com/office/drawing/2014/main" id="{EA685A67-1902-8B6A-C8CA-96B1BE18106A}"/>
              </a:ext>
            </a:extLst>
          </p:cNvPr>
          <p:cNvSpPr txBox="1"/>
          <p:nvPr/>
        </p:nvSpPr>
        <p:spPr>
          <a:xfrm>
            <a:off x="8324141" y="2572001"/>
            <a:ext cx="396063" cy="369332"/>
          </a:xfrm>
          <a:prstGeom prst="rect">
            <a:avLst/>
          </a:prstGeom>
          <a:noFill/>
        </p:spPr>
        <p:txBody>
          <a:bodyPr wrap="square">
            <a:spAutoFit/>
          </a:bodyPr>
          <a:lstStyle/>
          <a:p>
            <a:r>
              <a:rPr lang="en-BE" sz="1800" i="1" dirty="0">
                <a:solidFill>
                  <a:schemeClr val="accent3"/>
                </a:solidFill>
                <a:latin typeface="+mn-lt"/>
              </a:rPr>
              <a:t>s</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5" name="TextBox 44">
            <a:extLst>
              <a:ext uri="{FF2B5EF4-FFF2-40B4-BE49-F238E27FC236}">
                <a16:creationId xmlns:a16="http://schemas.microsoft.com/office/drawing/2014/main" id="{76703F1B-A21F-FBBF-953C-C12BE647D694}"/>
              </a:ext>
            </a:extLst>
          </p:cNvPr>
          <p:cNvSpPr txBox="1"/>
          <p:nvPr/>
        </p:nvSpPr>
        <p:spPr>
          <a:xfrm>
            <a:off x="8778998" y="2572001"/>
            <a:ext cx="396063" cy="369332"/>
          </a:xfrm>
          <a:prstGeom prst="rect">
            <a:avLst/>
          </a:prstGeom>
          <a:noFill/>
        </p:spPr>
        <p:txBody>
          <a:bodyPr wrap="square">
            <a:spAutoFit/>
          </a:bodyPr>
          <a:lstStyle/>
          <a:p>
            <a:r>
              <a:rPr lang="en-BE" sz="1800" i="1" dirty="0">
                <a:solidFill>
                  <a:schemeClr val="accent3"/>
                </a:solidFill>
                <a:latin typeface="+mn-lt"/>
              </a:rPr>
              <a:t>r</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6" name="TextBox 45">
            <a:extLst>
              <a:ext uri="{FF2B5EF4-FFF2-40B4-BE49-F238E27FC236}">
                <a16:creationId xmlns:a16="http://schemas.microsoft.com/office/drawing/2014/main" id="{508786DC-A810-B082-0869-516F2F32D0D2}"/>
              </a:ext>
            </a:extLst>
          </p:cNvPr>
          <p:cNvSpPr txBox="1"/>
          <p:nvPr/>
        </p:nvSpPr>
        <p:spPr>
          <a:xfrm>
            <a:off x="11198551" y="2605094"/>
            <a:ext cx="396063" cy="369332"/>
          </a:xfrm>
          <a:prstGeom prst="rect">
            <a:avLst/>
          </a:prstGeom>
          <a:noFill/>
        </p:spPr>
        <p:txBody>
          <a:bodyPr wrap="square">
            <a:spAutoFit/>
          </a:bodyPr>
          <a:lstStyle/>
          <a:p>
            <a:r>
              <a:rPr lang="en-BE" sz="1800" i="1" dirty="0">
                <a:solidFill>
                  <a:schemeClr val="accent2"/>
                </a:solidFill>
                <a:latin typeface="+mn-lt"/>
              </a:rPr>
              <a:t>a</a:t>
            </a:r>
            <a:r>
              <a:rPr lang="en-BE" sz="1800" i="1" baseline="-25000" dirty="0">
                <a:solidFill>
                  <a:schemeClr val="accent2"/>
                </a:solidFill>
                <a:latin typeface="+mn-lt"/>
              </a:rPr>
              <a:t>t</a:t>
            </a:r>
            <a:endParaRPr lang="en-BE" sz="1800" dirty="0">
              <a:solidFill>
                <a:schemeClr val="accent2"/>
              </a:solidFill>
              <a:latin typeface="+mn-lt"/>
            </a:endParaRPr>
          </a:p>
        </p:txBody>
      </p:sp>
      <p:sp>
        <p:nvSpPr>
          <p:cNvPr id="47" name="Oval 46">
            <a:extLst>
              <a:ext uri="{FF2B5EF4-FFF2-40B4-BE49-F238E27FC236}">
                <a16:creationId xmlns:a16="http://schemas.microsoft.com/office/drawing/2014/main" id="{62BDAD4C-5797-0C9D-F413-5CFB5625BAD4}"/>
              </a:ext>
            </a:extLst>
          </p:cNvPr>
          <p:cNvSpPr/>
          <p:nvPr/>
        </p:nvSpPr>
        <p:spPr>
          <a:xfrm>
            <a:off x="9126667" y="2586167"/>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48" name="Content Placeholder 10">
            <a:extLst>
              <a:ext uri="{FF2B5EF4-FFF2-40B4-BE49-F238E27FC236}">
                <a16:creationId xmlns:a16="http://schemas.microsoft.com/office/drawing/2014/main" id="{87EF9093-5185-3339-B04E-97E3C38A23B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498" r="11593" b="22207"/>
          <a:stretch/>
        </p:blipFill>
        <p:spPr bwMode="auto">
          <a:xfrm>
            <a:off x="9061284" y="2521827"/>
            <a:ext cx="538727" cy="531107"/>
          </a:xfrm>
          <a:prstGeom prst="rect">
            <a:avLst/>
          </a:prstGeom>
          <a:noFill/>
          <a:ln w="9525">
            <a:noFill/>
            <a:miter lim="800000"/>
            <a:headEnd/>
            <a:tailEnd/>
          </a:ln>
        </p:spPr>
      </p:pic>
      <p:sp>
        <p:nvSpPr>
          <p:cNvPr id="49" name="Oval 48">
            <a:extLst>
              <a:ext uri="{FF2B5EF4-FFF2-40B4-BE49-F238E27FC236}">
                <a16:creationId xmlns:a16="http://schemas.microsoft.com/office/drawing/2014/main" id="{C7DB4560-242D-879E-BD28-809B9B8DF691}"/>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0" name="Picture 49">
            <a:extLst>
              <a:ext uri="{FF2B5EF4-FFF2-40B4-BE49-F238E27FC236}">
                <a16:creationId xmlns:a16="http://schemas.microsoft.com/office/drawing/2014/main" id="{1A364B50-9186-9C81-00EE-E1D5F4F981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6761" y="877986"/>
            <a:ext cx="968087" cy="963784"/>
          </a:xfrm>
          <a:prstGeom prst="rect">
            <a:avLst/>
          </a:prstGeom>
        </p:spPr>
      </p:pic>
    </p:spTree>
    <p:extLst>
      <p:ext uri="{BB962C8B-B14F-4D97-AF65-F5344CB8AC3E}">
        <p14:creationId xmlns:p14="http://schemas.microsoft.com/office/powerpoint/2010/main" val="222115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A68E5D-EC64-D67D-3B1E-EF10D72AEB05}"/>
              </a:ext>
            </a:extLst>
          </p:cNvPr>
          <p:cNvSpPr/>
          <p:nvPr/>
        </p:nvSpPr>
        <p:spPr>
          <a:xfrm>
            <a:off x="369870" y="4569205"/>
            <a:ext cx="5959011" cy="927470"/>
          </a:xfrm>
          <a:prstGeom prst="rect">
            <a:avLst/>
          </a:prstGeom>
          <a:solidFill>
            <a:schemeClr val="accent2">
              <a:lumMod val="20000"/>
              <a:lumOff val="8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6A6A376F-A893-0FB9-E208-3EF07F661D8D}"/>
              </a:ext>
            </a:extLst>
          </p:cNvPr>
          <p:cNvSpPr>
            <a:spLocks noGrp="1"/>
          </p:cNvSpPr>
          <p:nvPr>
            <p:ph type="title"/>
          </p:nvPr>
        </p:nvSpPr>
        <p:spPr/>
        <p:txBody>
          <a:bodyPr/>
          <a:lstStyle/>
          <a:p>
            <a:r>
              <a:rPr lang="en-BE" dirty="0"/>
              <a:t>Reinforcement Learning: Agent acts in an environment</a:t>
            </a:r>
          </a:p>
        </p:txBody>
      </p:sp>
      <p:sp>
        <p:nvSpPr>
          <p:cNvPr id="28" name="Content Placeholder 27">
            <a:extLst>
              <a:ext uri="{FF2B5EF4-FFF2-40B4-BE49-F238E27FC236}">
                <a16:creationId xmlns:a16="http://schemas.microsoft.com/office/drawing/2014/main" id="{A53ADD9B-BFD7-2D9A-3F8A-08E253A48A43}"/>
              </a:ext>
            </a:extLst>
          </p:cNvPr>
          <p:cNvSpPr>
            <a:spLocks noGrp="1"/>
          </p:cNvSpPr>
          <p:nvPr>
            <p:ph idx="1"/>
          </p:nvPr>
        </p:nvSpPr>
        <p:spPr>
          <a:xfrm>
            <a:off x="476211" y="1359878"/>
            <a:ext cx="11400407" cy="4731847"/>
          </a:xfrm>
          <a:prstGeom prst="rect">
            <a:avLst/>
          </a:prstGeom>
        </p:spPr>
        <p:txBody>
          <a:bodyPr/>
          <a:lstStyle/>
          <a:p>
            <a:r>
              <a:rPr lang="en-BE" dirty="0"/>
              <a:t>At each timestep </a:t>
            </a:r>
            <a:r>
              <a:rPr lang="en-BE" i="1" dirty="0"/>
              <a:t>t </a:t>
            </a:r>
            <a:r>
              <a:rPr lang="en-BE" dirty="0"/>
              <a:t> the agent</a:t>
            </a:r>
          </a:p>
          <a:p>
            <a:pPr lvl="1"/>
            <a:r>
              <a:rPr lang="en-BE" dirty="0"/>
              <a:t>Gets </a:t>
            </a:r>
            <a:r>
              <a:rPr lang="en-BE" b="1" dirty="0">
                <a:solidFill>
                  <a:schemeClr val="accent3"/>
                </a:solidFill>
              </a:rPr>
              <a:t>state</a:t>
            </a:r>
            <a:r>
              <a:rPr lang="en-BE" dirty="0"/>
              <a:t> observation </a:t>
            </a:r>
            <a:r>
              <a:rPr lang="en-BE" i="1" dirty="0"/>
              <a:t>s</a:t>
            </a:r>
            <a:r>
              <a:rPr lang="en-BE" i="1" baseline="-25000" dirty="0"/>
              <a:t>t</a:t>
            </a:r>
          </a:p>
          <a:p>
            <a:pPr lvl="1"/>
            <a:r>
              <a:rPr lang="en-BE" dirty="0"/>
              <a:t>Gets scalar </a:t>
            </a:r>
            <a:r>
              <a:rPr lang="en-BE" b="1" dirty="0">
                <a:solidFill>
                  <a:schemeClr val="accent3"/>
                </a:solidFill>
              </a:rPr>
              <a:t>reward</a:t>
            </a:r>
            <a:r>
              <a:rPr lang="en-BE" dirty="0"/>
              <a:t> </a:t>
            </a:r>
            <a:r>
              <a:rPr lang="en-BE" i="1" dirty="0"/>
              <a:t>r</a:t>
            </a:r>
            <a:r>
              <a:rPr lang="en-BE" i="1" baseline="-25000" dirty="0"/>
              <a:t>t </a:t>
            </a:r>
            <a:r>
              <a:rPr lang="en-BE" i="1" dirty="0"/>
              <a:t>  </a:t>
            </a:r>
            <a:r>
              <a:rPr lang="en-BE" dirty="0">
                <a:solidFill>
                  <a:schemeClr val="bg2">
                    <a:lumMod val="60000"/>
                    <a:lumOff val="40000"/>
                  </a:schemeClr>
                </a:solidFill>
              </a:rPr>
              <a:t>(depending on current state and thus previous action(s))</a:t>
            </a:r>
            <a:endParaRPr lang="en-BE" i="1" baseline="-25000" dirty="0"/>
          </a:p>
          <a:p>
            <a:pPr lvl="1"/>
            <a:r>
              <a:rPr lang="en-BE" dirty="0"/>
              <a:t>Decides to take </a:t>
            </a:r>
            <a:r>
              <a:rPr lang="en-BE" b="1" dirty="0">
                <a:solidFill>
                  <a:schemeClr val="accent2"/>
                </a:solidFill>
              </a:rPr>
              <a:t>action</a:t>
            </a:r>
            <a:r>
              <a:rPr lang="en-BE" dirty="0"/>
              <a:t> </a:t>
            </a:r>
            <a:r>
              <a:rPr lang="en-BE" i="1" dirty="0"/>
              <a:t>a</a:t>
            </a:r>
            <a:r>
              <a:rPr lang="en-BE" i="1" baseline="-25000" dirty="0"/>
              <a:t>t</a:t>
            </a:r>
          </a:p>
          <a:p>
            <a:r>
              <a:rPr lang="en-BE" dirty="0"/>
              <a:t>The environment</a:t>
            </a:r>
          </a:p>
          <a:p>
            <a:pPr lvl="1"/>
            <a:r>
              <a:rPr lang="en-BE" dirty="0"/>
              <a:t>Receives action </a:t>
            </a:r>
            <a:r>
              <a:rPr lang="en-BE" i="1" dirty="0"/>
              <a:t>a</a:t>
            </a:r>
            <a:r>
              <a:rPr lang="en-BE" i="1" baseline="-25000" dirty="0"/>
              <a:t>t</a:t>
            </a:r>
          </a:p>
          <a:p>
            <a:pPr lvl="1"/>
            <a:r>
              <a:rPr lang="en-BE" dirty="0"/>
              <a:t>Emits </a:t>
            </a:r>
            <a:r>
              <a:rPr lang="en-BE" b="1" dirty="0"/>
              <a:t>state</a:t>
            </a:r>
            <a:r>
              <a:rPr lang="en-BE" dirty="0"/>
              <a:t> </a:t>
            </a:r>
            <a:r>
              <a:rPr lang="en-BE" i="1" dirty="0"/>
              <a:t>s</a:t>
            </a:r>
            <a:r>
              <a:rPr lang="en-BE" i="1" baseline="-25000" dirty="0"/>
              <a:t>t </a:t>
            </a:r>
            <a:r>
              <a:rPr lang="en-BE" baseline="-25000" dirty="0"/>
              <a:t>+1</a:t>
            </a:r>
            <a:r>
              <a:rPr lang="en-BE" dirty="0"/>
              <a:t>  </a:t>
            </a:r>
            <a:r>
              <a:rPr lang="en-BE" dirty="0">
                <a:solidFill>
                  <a:schemeClr val="bg2">
                    <a:lumMod val="60000"/>
                    <a:lumOff val="40000"/>
                  </a:schemeClr>
                </a:solidFill>
              </a:rPr>
              <a:t>(which will depend on action)</a:t>
            </a:r>
            <a:endParaRPr lang="en-BE" baseline="-25000" dirty="0">
              <a:solidFill>
                <a:schemeClr val="bg2">
                  <a:lumMod val="60000"/>
                  <a:lumOff val="40000"/>
                </a:schemeClr>
              </a:solidFill>
            </a:endParaRPr>
          </a:p>
          <a:p>
            <a:pPr lvl="1"/>
            <a:r>
              <a:rPr lang="en-BE" dirty="0"/>
              <a:t>Emits scalar </a:t>
            </a:r>
            <a:r>
              <a:rPr lang="en-BE" b="1" dirty="0"/>
              <a:t>reward</a:t>
            </a:r>
            <a:r>
              <a:rPr lang="en-BE" dirty="0"/>
              <a:t> </a:t>
            </a:r>
            <a:r>
              <a:rPr lang="en-BE" i="1" dirty="0"/>
              <a:t>r</a:t>
            </a:r>
            <a:r>
              <a:rPr lang="en-BE" i="1" baseline="-25000" dirty="0"/>
              <a:t>t</a:t>
            </a:r>
            <a:r>
              <a:rPr lang="en-BE" baseline="-25000" dirty="0"/>
              <a:t> + 1</a:t>
            </a:r>
            <a:endParaRPr lang="en-BE" i="1" baseline="-25000" dirty="0"/>
          </a:p>
          <a:p>
            <a:pPr lvl="1"/>
            <a:endParaRPr lang="en-BE" i="1" baseline="-25000" dirty="0"/>
          </a:p>
          <a:p>
            <a:pPr marL="0" indent="0">
              <a:buNone/>
            </a:pPr>
            <a:r>
              <a:rPr lang="en-BE" b="1" dirty="0"/>
              <a:t>RL idea</a:t>
            </a:r>
            <a:r>
              <a:rPr lang="en-BE" dirty="0"/>
              <a:t>: learn a policy that maps state </a:t>
            </a:r>
            <a:r>
              <a:rPr lang="en-BE" i="1" dirty="0"/>
              <a:t>s</a:t>
            </a:r>
            <a:r>
              <a:rPr lang="en-BE" i="1" baseline="-25000" dirty="0"/>
              <a:t>t</a:t>
            </a:r>
            <a:r>
              <a:rPr lang="en-BE" dirty="0"/>
              <a:t>  to action </a:t>
            </a:r>
            <a:r>
              <a:rPr lang="en-BE" i="1" dirty="0"/>
              <a:t>a</a:t>
            </a:r>
            <a:r>
              <a:rPr lang="en-BE" i="1" baseline="-25000" dirty="0"/>
              <a:t>t </a:t>
            </a:r>
            <a:r>
              <a:rPr lang="en-BE" i="1" dirty="0"/>
              <a:t>,</a:t>
            </a:r>
            <a:br>
              <a:rPr lang="en-BE" i="1" dirty="0"/>
            </a:br>
            <a:r>
              <a:rPr lang="en-BE" dirty="0"/>
              <a:t>such that long-term reward ∑</a:t>
            </a:r>
            <a:r>
              <a:rPr lang="en-BE" i="1" dirty="0"/>
              <a:t>r</a:t>
            </a:r>
            <a:r>
              <a:rPr lang="en-BE" i="1" baseline="-25000" dirty="0"/>
              <a:t>t</a:t>
            </a:r>
            <a:r>
              <a:rPr lang="en-BE" dirty="0"/>
              <a:t>  is maximized  </a:t>
            </a:r>
          </a:p>
          <a:p>
            <a:pPr lvl="1"/>
            <a:endParaRPr lang="en-BE" dirty="0"/>
          </a:p>
        </p:txBody>
      </p:sp>
      <p:sp>
        <p:nvSpPr>
          <p:cNvPr id="4" name="Footer Placeholder 3">
            <a:extLst>
              <a:ext uri="{FF2B5EF4-FFF2-40B4-BE49-F238E27FC236}">
                <a16:creationId xmlns:a16="http://schemas.microsoft.com/office/drawing/2014/main" id="{DE8325DA-76DB-F9B8-C6AD-B081B83B89F8}"/>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35" name="Arc 34">
            <a:extLst>
              <a:ext uri="{FF2B5EF4-FFF2-40B4-BE49-F238E27FC236}">
                <a16:creationId xmlns:a16="http://schemas.microsoft.com/office/drawing/2014/main" id="{C3F9F08D-745F-FE0F-7A28-40C10151C5A0}"/>
              </a:ext>
            </a:extLst>
          </p:cNvPr>
          <p:cNvSpPr/>
          <p:nvPr/>
        </p:nvSpPr>
        <p:spPr>
          <a:xfrm rot="2700000">
            <a:off x="8691713" y="1612539"/>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36" name="Arc 35">
            <a:extLst>
              <a:ext uri="{FF2B5EF4-FFF2-40B4-BE49-F238E27FC236}">
                <a16:creationId xmlns:a16="http://schemas.microsoft.com/office/drawing/2014/main" id="{A7B4D4B4-C2DE-310A-791C-9EFE62B9A06E}"/>
              </a:ext>
            </a:extLst>
          </p:cNvPr>
          <p:cNvSpPr/>
          <p:nvPr/>
        </p:nvSpPr>
        <p:spPr>
          <a:xfrm rot="13500000">
            <a:off x="9357491" y="1603969"/>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8" name="Arc 37">
            <a:extLst>
              <a:ext uri="{FF2B5EF4-FFF2-40B4-BE49-F238E27FC236}">
                <a16:creationId xmlns:a16="http://schemas.microsoft.com/office/drawing/2014/main" id="{23019A14-3AAD-27BD-637D-3196168C9C05}"/>
              </a:ext>
            </a:extLst>
          </p:cNvPr>
          <p:cNvSpPr/>
          <p:nvPr/>
        </p:nvSpPr>
        <p:spPr>
          <a:xfrm rot="13500000">
            <a:off x="8728174" y="1603971"/>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9" name="TextBox 38">
            <a:extLst>
              <a:ext uri="{FF2B5EF4-FFF2-40B4-BE49-F238E27FC236}">
                <a16:creationId xmlns:a16="http://schemas.microsoft.com/office/drawing/2014/main" id="{07A58AA4-081D-B2D3-60E9-B49C5BC30EA4}"/>
              </a:ext>
            </a:extLst>
          </p:cNvPr>
          <p:cNvSpPr txBox="1"/>
          <p:nvPr/>
        </p:nvSpPr>
        <p:spPr>
          <a:xfrm>
            <a:off x="8554720" y="3682333"/>
            <a:ext cx="766557"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State</a:t>
            </a:r>
          </a:p>
        </p:txBody>
      </p:sp>
      <p:sp>
        <p:nvSpPr>
          <p:cNvPr id="40" name="TextBox 39">
            <a:extLst>
              <a:ext uri="{FF2B5EF4-FFF2-40B4-BE49-F238E27FC236}">
                <a16:creationId xmlns:a16="http://schemas.microsoft.com/office/drawing/2014/main" id="{6C20B892-3ECA-AED0-DCF5-C914C582EA1B}"/>
              </a:ext>
            </a:extLst>
          </p:cNvPr>
          <p:cNvSpPr txBox="1"/>
          <p:nvPr/>
        </p:nvSpPr>
        <p:spPr>
          <a:xfrm>
            <a:off x="9352350" y="3682333"/>
            <a:ext cx="667170"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Cost</a:t>
            </a:r>
          </a:p>
        </p:txBody>
      </p:sp>
      <p:sp>
        <p:nvSpPr>
          <p:cNvPr id="41" name="Cloud Callout 40">
            <a:extLst>
              <a:ext uri="{FF2B5EF4-FFF2-40B4-BE49-F238E27FC236}">
                <a16:creationId xmlns:a16="http://schemas.microsoft.com/office/drawing/2014/main" id="{F69672FC-7796-242E-817A-E6632EF2EE69}"/>
              </a:ext>
            </a:extLst>
          </p:cNvPr>
          <p:cNvSpPr/>
          <p:nvPr/>
        </p:nvSpPr>
        <p:spPr>
          <a:xfrm>
            <a:off x="10289001" y="835241"/>
            <a:ext cx="1143422" cy="639899"/>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8869FD9D-3608-37C9-AFBD-DF2A9B8001A6}"/>
              </a:ext>
            </a:extLst>
          </p:cNvPr>
          <p:cNvSpPr txBox="1"/>
          <p:nvPr/>
        </p:nvSpPr>
        <p:spPr>
          <a:xfrm>
            <a:off x="10371358" y="897354"/>
            <a:ext cx="889987" cy="461665"/>
          </a:xfrm>
          <a:prstGeom prst="rect">
            <a:avLst/>
          </a:prstGeom>
          <a:noFill/>
        </p:spPr>
        <p:txBody>
          <a:bodyPr wrap="none" rtlCol="0">
            <a:spAutoFit/>
          </a:bodyPr>
          <a:lstStyle/>
          <a:p>
            <a:r>
              <a:rPr lang="en-BE" sz="2400" b="1" dirty="0">
                <a:solidFill>
                  <a:schemeClr val="accent2"/>
                </a:solidFill>
                <a:latin typeface="UGent Panno Text" panose="02000506040000040003" pitchFamily="2" charset="0"/>
              </a:rPr>
              <a:t>Action</a:t>
            </a:r>
          </a:p>
        </p:txBody>
      </p:sp>
      <p:sp>
        <p:nvSpPr>
          <p:cNvPr id="44" name="TextBox 43">
            <a:extLst>
              <a:ext uri="{FF2B5EF4-FFF2-40B4-BE49-F238E27FC236}">
                <a16:creationId xmlns:a16="http://schemas.microsoft.com/office/drawing/2014/main" id="{EA685A67-1902-8B6A-C8CA-96B1BE18106A}"/>
              </a:ext>
            </a:extLst>
          </p:cNvPr>
          <p:cNvSpPr txBox="1"/>
          <p:nvPr/>
        </p:nvSpPr>
        <p:spPr>
          <a:xfrm>
            <a:off x="8324141" y="2572001"/>
            <a:ext cx="396063" cy="369332"/>
          </a:xfrm>
          <a:prstGeom prst="rect">
            <a:avLst/>
          </a:prstGeom>
          <a:noFill/>
        </p:spPr>
        <p:txBody>
          <a:bodyPr wrap="square">
            <a:spAutoFit/>
          </a:bodyPr>
          <a:lstStyle/>
          <a:p>
            <a:r>
              <a:rPr lang="en-BE" sz="1800" i="1" dirty="0">
                <a:solidFill>
                  <a:schemeClr val="accent3"/>
                </a:solidFill>
                <a:latin typeface="+mn-lt"/>
              </a:rPr>
              <a:t>s</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5" name="TextBox 44">
            <a:extLst>
              <a:ext uri="{FF2B5EF4-FFF2-40B4-BE49-F238E27FC236}">
                <a16:creationId xmlns:a16="http://schemas.microsoft.com/office/drawing/2014/main" id="{76703F1B-A21F-FBBF-953C-C12BE647D694}"/>
              </a:ext>
            </a:extLst>
          </p:cNvPr>
          <p:cNvSpPr txBox="1"/>
          <p:nvPr/>
        </p:nvSpPr>
        <p:spPr>
          <a:xfrm>
            <a:off x="8778998" y="2572001"/>
            <a:ext cx="396063" cy="369332"/>
          </a:xfrm>
          <a:prstGeom prst="rect">
            <a:avLst/>
          </a:prstGeom>
          <a:noFill/>
        </p:spPr>
        <p:txBody>
          <a:bodyPr wrap="square">
            <a:spAutoFit/>
          </a:bodyPr>
          <a:lstStyle/>
          <a:p>
            <a:r>
              <a:rPr lang="en-BE" sz="1800" i="1" dirty="0">
                <a:solidFill>
                  <a:schemeClr val="accent3"/>
                </a:solidFill>
                <a:latin typeface="+mn-lt"/>
              </a:rPr>
              <a:t>r</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6" name="TextBox 45">
            <a:extLst>
              <a:ext uri="{FF2B5EF4-FFF2-40B4-BE49-F238E27FC236}">
                <a16:creationId xmlns:a16="http://schemas.microsoft.com/office/drawing/2014/main" id="{508786DC-A810-B082-0869-516F2F32D0D2}"/>
              </a:ext>
            </a:extLst>
          </p:cNvPr>
          <p:cNvSpPr txBox="1"/>
          <p:nvPr/>
        </p:nvSpPr>
        <p:spPr>
          <a:xfrm>
            <a:off x="11198551" y="2605094"/>
            <a:ext cx="396063" cy="369332"/>
          </a:xfrm>
          <a:prstGeom prst="rect">
            <a:avLst/>
          </a:prstGeom>
          <a:noFill/>
        </p:spPr>
        <p:txBody>
          <a:bodyPr wrap="square">
            <a:spAutoFit/>
          </a:bodyPr>
          <a:lstStyle/>
          <a:p>
            <a:r>
              <a:rPr lang="en-BE" sz="1800" i="1" dirty="0">
                <a:solidFill>
                  <a:schemeClr val="accent2"/>
                </a:solidFill>
                <a:latin typeface="+mn-lt"/>
              </a:rPr>
              <a:t>a</a:t>
            </a:r>
            <a:r>
              <a:rPr lang="en-BE" sz="1800" i="1" baseline="-25000" dirty="0">
                <a:solidFill>
                  <a:schemeClr val="accent2"/>
                </a:solidFill>
                <a:latin typeface="+mn-lt"/>
              </a:rPr>
              <a:t>t</a:t>
            </a:r>
            <a:endParaRPr lang="en-BE" sz="1800" dirty="0">
              <a:solidFill>
                <a:schemeClr val="accent2"/>
              </a:solidFill>
              <a:latin typeface="+mn-lt"/>
            </a:endParaRPr>
          </a:p>
        </p:txBody>
      </p:sp>
      <p:sp>
        <p:nvSpPr>
          <p:cNvPr id="47" name="Oval 46">
            <a:extLst>
              <a:ext uri="{FF2B5EF4-FFF2-40B4-BE49-F238E27FC236}">
                <a16:creationId xmlns:a16="http://schemas.microsoft.com/office/drawing/2014/main" id="{62BDAD4C-5797-0C9D-F413-5CFB5625BAD4}"/>
              </a:ext>
            </a:extLst>
          </p:cNvPr>
          <p:cNvSpPr/>
          <p:nvPr/>
        </p:nvSpPr>
        <p:spPr>
          <a:xfrm>
            <a:off x="9126667" y="2586167"/>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C7DB4560-242D-879E-BD28-809B9B8DF691}"/>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CC35F5BA-799E-7E0F-B868-ADB52FA0CFAA}"/>
              </a:ext>
            </a:extLst>
          </p:cNvPr>
          <p:cNvSpPr txBox="1"/>
          <p:nvPr/>
        </p:nvSpPr>
        <p:spPr>
          <a:xfrm>
            <a:off x="7720051" y="1079827"/>
            <a:ext cx="1298753" cy="669414"/>
          </a:xfrm>
          <a:prstGeom prst="rect">
            <a:avLst/>
          </a:prstGeom>
          <a:noFill/>
        </p:spPr>
        <p:txBody>
          <a:bodyPr wrap="none" rtlCol="0">
            <a:spAutoFit/>
          </a:bodyPr>
          <a:lstStyle/>
          <a:p>
            <a:pPr algn="ctr">
              <a:lnSpc>
                <a:spcPct val="75000"/>
              </a:lnSpc>
            </a:pPr>
            <a:r>
              <a:rPr lang="en-BE" sz="2400" b="1" dirty="0">
                <a:solidFill>
                  <a:schemeClr val="accent6">
                    <a:lumMod val="40000"/>
                    <a:lumOff val="60000"/>
                  </a:schemeClr>
                </a:solidFill>
                <a:latin typeface="+mn-lt"/>
              </a:rPr>
              <a:t>HEM</a:t>
            </a:r>
          </a:p>
          <a:p>
            <a:pPr algn="ctr">
              <a:lnSpc>
                <a:spcPct val="75000"/>
              </a:lnSpc>
            </a:pPr>
            <a:r>
              <a:rPr lang="en-BE" sz="2400" b="1" dirty="0">
                <a:solidFill>
                  <a:schemeClr val="accent6">
                    <a:lumMod val="40000"/>
                    <a:lumOff val="60000"/>
                  </a:schemeClr>
                </a:solidFill>
                <a:latin typeface="+mn-lt"/>
              </a:rPr>
              <a:t>controller</a:t>
            </a:r>
          </a:p>
        </p:txBody>
      </p:sp>
      <p:pic>
        <p:nvPicPr>
          <p:cNvPr id="8" name="Picture 7">
            <a:extLst>
              <a:ext uri="{FF2B5EF4-FFF2-40B4-BE49-F238E27FC236}">
                <a16:creationId xmlns:a16="http://schemas.microsoft.com/office/drawing/2014/main" id="{5E5B55A7-2435-6862-8856-AEC749411203}"/>
              </a:ext>
            </a:extLst>
          </p:cNvPr>
          <p:cNvPicPr>
            <a:picLocks noChangeAspect="1"/>
          </p:cNvPicPr>
          <p:nvPr/>
        </p:nvPicPr>
        <p:blipFill>
          <a:blip r:embed="rId2"/>
          <a:stretch>
            <a:fillRect/>
          </a:stretch>
        </p:blipFill>
        <p:spPr>
          <a:xfrm>
            <a:off x="8997825" y="892421"/>
            <a:ext cx="879219" cy="946851"/>
          </a:xfrm>
          <a:prstGeom prst="rect">
            <a:avLst/>
          </a:prstGeom>
        </p:spPr>
      </p:pic>
      <p:grpSp>
        <p:nvGrpSpPr>
          <p:cNvPr id="14" name="Group 13">
            <a:extLst>
              <a:ext uri="{FF2B5EF4-FFF2-40B4-BE49-F238E27FC236}">
                <a16:creationId xmlns:a16="http://schemas.microsoft.com/office/drawing/2014/main" id="{329798BC-3F69-F5AB-0809-F5AF5406A2D7}"/>
              </a:ext>
            </a:extLst>
          </p:cNvPr>
          <p:cNvGrpSpPr/>
          <p:nvPr/>
        </p:nvGrpSpPr>
        <p:grpSpPr>
          <a:xfrm>
            <a:off x="9091438" y="2485584"/>
            <a:ext cx="632315" cy="707886"/>
            <a:chOff x="6058707" y="1548907"/>
            <a:chExt cx="744118" cy="833049"/>
          </a:xfrm>
        </p:grpSpPr>
        <p:sp>
          <p:nvSpPr>
            <p:cNvPr id="12" name="Oval 11">
              <a:extLst>
                <a:ext uri="{FF2B5EF4-FFF2-40B4-BE49-F238E27FC236}">
                  <a16:creationId xmlns:a16="http://schemas.microsoft.com/office/drawing/2014/main" id="{C6984461-44C5-C6F5-BDA7-B031BEBA63A7}"/>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FD5A1C2F-7A76-35F8-8972-B73394832CE8}"/>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718458FD-4A39-567B-C39A-D334E89AC26A}"/>
                </a:ext>
              </a:extLst>
            </p:cNvPr>
            <p:cNvSpPr txBox="1"/>
            <p:nvPr/>
          </p:nvSpPr>
          <p:spPr>
            <a:xfrm>
              <a:off x="6178114" y="1548907"/>
              <a:ext cx="381866" cy="833049"/>
            </a:xfrm>
            <a:prstGeom prst="rect">
              <a:avLst/>
            </a:prstGeom>
            <a:noFill/>
          </p:spPr>
          <p:txBody>
            <a:bodyPr wrap="square">
              <a:spAutoFit/>
            </a:bodyPr>
            <a:lstStyle/>
            <a:p>
              <a:r>
                <a:rPr lang="en-BE" sz="4000" b="0" i="0" dirty="0">
                  <a:solidFill>
                    <a:schemeClr val="accent4">
                      <a:lumMod val="75000"/>
                    </a:schemeClr>
                  </a:solidFill>
                  <a:effectLst/>
                  <a:latin typeface="Google Sans"/>
                </a:rPr>
                <a:t>€</a:t>
              </a:r>
              <a:endParaRPr lang="en-BE" sz="4000" dirty="0">
                <a:solidFill>
                  <a:schemeClr val="accent4">
                    <a:lumMod val="75000"/>
                  </a:schemeClr>
                </a:solidFill>
              </a:endParaRPr>
            </a:p>
          </p:txBody>
        </p:sp>
      </p:grpSp>
      <p:pic>
        <p:nvPicPr>
          <p:cNvPr id="6" name="Picture 5">
            <a:extLst>
              <a:ext uri="{FF2B5EF4-FFF2-40B4-BE49-F238E27FC236}">
                <a16:creationId xmlns:a16="http://schemas.microsoft.com/office/drawing/2014/main" id="{BAF99597-C426-87F6-367E-50C6573A1E27}"/>
              </a:ext>
            </a:extLst>
          </p:cNvPr>
          <p:cNvPicPr>
            <a:picLocks noChangeAspect="1"/>
          </p:cNvPicPr>
          <p:nvPr/>
        </p:nvPicPr>
        <p:blipFill>
          <a:blip r:embed="rId3"/>
          <a:stretch>
            <a:fillRect/>
          </a:stretch>
        </p:blipFill>
        <p:spPr>
          <a:xfrm>
            <a:off x="9246462" y="4179648"/>
            <a:ext cx="1764000" cy="1472115"/>
          </a:xfrm>
          <a:prstGeom prst="rect">
            <a:avLst/>
          </a:prstGeom>
        </p:spPr>
      </p:pic>
    </p:spTree>
    <p:extLst>
      <p:ext uri="{BB962C8B-B14F-4D97-AF65-F5344CB8AC3E}">
        <p14:creationId xmlns:p14="http://schemas.microsoft.com/office/powerpoint/2010/main" val="1967045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Reinforcement Learning: Heat pump control</a:t>
            </a:r>
          </a:p>
        </p:txBody>
      </p:sp>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3"/>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4" name="Group 53">
            <a:extLst>
              <a:ext uri="{FF2B5EF4-FFF2-40B4-BE49-F238E27FC236}">
                <a16:creationId xmlns:a16="http://schemas.microsoft.com/office/drawing/2014/main" id="{45E97E14-BEDC-B080-3F91-AA07F86F1A3C}"/>
              </a:ext>
            </a:extLst>
          </p:cNvPr>
          <p:cNvGrpSpPr/>
          <p:nvPr/>
        </p:nvGrpSpPr>
        <p:grpSpPr>
          <a:xfrm>
            <a:off x="7814636" y="3173369"/>
            <a:ext cx="2181308" cy="1259770"/>
            <a:chOff x="7602604" y="3305889"/>
            <a:chExt cx="2181308" cy="1259770"/>
          </a:xfrm>
        </p:grpSpPr>
        <p:grpSp>
          <p:nvGrpSpPr>
            <p:cNvPr id="50" name="Group 49">
              <a:extLst>
                <a:ext uri="{FF2B5EF4-FFF2-40B4-BE49-F238E27FC236}">
                  <a16:creationId xmlns:a16="http://schemas.microsoft.com/office/drawing/2014/main" id="{91F497A1-3A5C-8C6F-33E8-163664659CE1}"/>
                </a:ext>
              </a:extLst>
            </p:cNvPr>
            <p:cNvGrpSpPr/>
            <p:nvPr/>
          </p:nvGrpSpPr>
          <p:grpSpPr>
            <a:xfrm>
              <a:off x="8002355" y="330588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602604" y="373166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423912" y="373166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TextBox 51">
            <a:extLst>
              <a:ext uri="{FF2B5EF4-FFF2-40B4-BE49-F238E27FC236}">
                <a16:creationId xmlns:a16="http://schemas.microsoft.com/office/drawing/2014/main" id="{F444DFAC-3858-7403-0BAC-45FB8573E477}"/>
              </a:ext>
            </a:extLst>
          </p:cNvPr>
          <p:cNvSpPr txBox="1"/>
          <p:nvPr/>
        </p:nvSpPr>
        <p:spPr>
          <a:xfrm>
            <a:off x="6789075" y="3280977"/>
            <a:ext cx="974947" cy="1077218"/>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price </a:t>
            </a:r>
          </a:p>
          <a:p>
            <a:r>
              <a:rPr lang="en-BE" dirty="0">
                <a:latin typeface="+mn-lt"/>
              </a:rPr>
              <a:t>- time</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94476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3292329"/>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628539"/>
            <a:ext cx="1489510" cy="584775"/>
          </a:xfrm>
          <a:prstGeom prst="rect">
            <a:avLst/>
          </a:prstGeom>
          <a:solidFill>
            <a:schemeClr val="bg1"/>
          </a:solidFill>
        </p:spPr>
        <p:txBody>
          <a:bodyPr wrap="none" rtlCol="0">
            <a:spAutoFit/>
          </a:bodyPr>
          <a:lstStyle/>
          <a:p>
            <a:r>
              <a:rPr lang="en-BE" dirty="0">
                <a:latin typeface="+mn-lt"/>
              </a:rPr>
              <a:t>heat pump power</a:t>
            </a:r>
          </a:p>
          <a:p>
            <a:endParaRPr lang="en-BE" dirty="0">
              <a:latin typeface="+mn-lt"/>
            </a:endParaRP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pic>
        <p:nvPicPr>
          <p:cNvPr id="44" name="Picture 43">
            <a:extLst>
              <a:ext uri="{FF2B5EF4-FFF2-40B4-BE49-F238E27FC236}">
                <a16:creationId xmlns:a16="http://schemas.microsoft.com/office/drawing/2014/main" id="{361B0893-A9FF-A693-AD82-49CAB7C400D1}"/>
              </a:ext>
            </a:extLst>
          </p:cNvPr>
          <p:cNvPicPr>
            <a:picLocks noChangeAspect="1"/>
          </p:cNvPicPr>
          <p:nvPr/>
        </p:nvPicPr>
        <p:blipFill>
          <a:blip r:embed="rId4"/>
          <a:stretch>
            <a:fillRect/>
          </a:stretch>
        </p:blipFill>
        <p:spPr>
          <a:xfrm>
            <a:off x="756168" y="2510352"/>
            <a:ext cx="2469600" cy="2060961"/>
          </a:xfrm>
          <a:prstGeom prst="rect">
            <a:avLst/>
          </a:prstGeom>
        </p:spPr>
      </p:pic>
    </p:spTree>
    <p:extLst>
      <p:ext uri="{BB962C8B-B14F-4D97-AF65-F5344CB8AC3E}">
        <p14:creationId xmlns:p14="http://schemas.microsoft.com/office/powerpoint/2010/main" val="109859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9DFC-4436-10A5-9945-BCC11B4C5CDF}"/>
              </a:ext>
            </a:extLst>
          </p:cNvPr>
          <p:cNvSpPr>
            <a:spLocks noGrp="1"/>
          </p:cNvSpPr>
          <p:nvPr>
            <p:ph type="title"/>
          </p:nvPr>
        </p:nvSpPr>
        <p:spPr/>
        <p:txBody>
          <a:bodyPr/>
          <a:lstStyle/>
          <a:p>
            <a:r>
              <a:rPr lang="en-BE" dirty="0"/>
              <a:t>PhysQ: A physics-informed reinforcement learning framework</a:t>
            </a:r>
          </a:p>
        </p:txBody>
      </p:sp>
      <p:sp>
        <p:nvSpPr>
          <p:cNvPr id="3" name="Content Placeholder 2">
            <a:extLst>
              <a:ext uri="{FF2B5EF4-FFF2-40B4-BE49-F238E27FC236}">
                <a16:creationId xmlns:a16="http://schemas.microsoft.com/office/drawing/2014/main" id="{B3B4E856-790D-FD96-C59B-4F463B786183}"/>
              </a:ext>
            </a:extLst>
          </p:cNvPr>
          <p:cNvSpPr>
            <a:spLocks noGrp="1"/>
          </p:cNvSpPr>
          <p:nvPr>
            <p:ph idx="1"/>
          </p:nvPr>
        </p:nvSpPr>
        <p:spPr>
          <a:xfrm>
            <a:off x="476212" y="1359878"/>
            <a:ext cx="5127622" cy="4731847"/>
          </a:xfrm>
        </p:spPr>
        <p:txBody>
          <a:bodyPr/>
          <a:lstStyle/>
          <a:p>
            <a:r>
              <a:rPr lang="en-GB" b="1" dirty="0" err="1"/>
              <a:t>PhysQ</a:t>
            </a:r>
            <a:r>
              <a:rPr lang="en-GB" dirty="0"/>
              <a:t>:</a:t>
            </a:r>
          </a:p>
          <a:p>
            <a:pPr lvl="1"/>
            <a:r>
              <a:rPr lang="en-GB" dirty="0"/>
              <a:t>Physics informed RL framework</a:t>
            </a:r>
          </a:p>
          <a:p>
            <a:pPr lvl="1"/>
            <a:r>
              <a:rPr lang="en-GB" dirty="0"/>
              <a:t>Leverages prior physics to learn physically relevant </a:t>
            </a:r>
            <a:r>
              <a:rPr lang="en-GB" b="1" dirty="0">
                <a:solidFill>
                  <a:schemeClr val="accent4">
                    <a:lumMod val="75000"/>
                  </a:schemeClr>
                </a:solidFill>
              </a:rPr>
              <a:t>latent representations</a:t>
            </a:r>
          </a:p>
          <a:p>
            <a:pPr lvl="1"/>
            <a:r>
              <a:rPr lang="en-GB" dirty="0"/>
              <a:t>Learns a control policy using this latent representation </a:t>
            </a:r>
            <a:br>
              <a:rPr lang="en-GB" dirty="0"/>
            </a:br>
            <a:endParaRPr lang="en-GB" dirty="0"/>
          </a:p>
          <a:p>
            <a:r>
              <a:rPr lang="en-GB" dirty="0"/>
              <a:t>Two-step Algorithm:</a:t>
            </a:r>
          </a:p>
          <a:p>
            <a:pPr lvl="1"/>
            <a:r>
              <a:rPr lang="en-GB" b="1" dirty="0"/>
              <a:t>Step 1:</a:t>
            </a:r>
            <a:r>
              <a:rPr lang="en-GB" dirty="0"/>
              <a:t>  Learn physically relevant </a:t>
            </a:r>
            <a:r>
              <a:rPr lang="en-GB" b="1" dirty="0">
                <a:solidFill>
                  <a:schemeClr val="accent4">
                    <a:lumMod val="75000"/>
                  </a:schemeClr>
                </a:solidFill>
              </a:rPr>
              <a:t>representation</a:t>
            </a:r>
            <a:r>
              <a:rPr lang="en-GB" dirty="0"/>
              <a:t> (</a:t>
            </a:r>
            <a:r>
              <a:rPr lang="en-GB" dirty="0">
                <a:solidFill>
                  <a:schemeClr val="accent3"/>
                </a:solidFill>
              </a:rPr>
              <a:t>bulk temperature T</a:t>
            </a:r>
            <a:r>
              <a:rPr lang="en-GB" baseline="-25000" dirty="0">
                <a:solidFill>
                  <a:schemeClr val="accent3"/>
                </a:solidFill>
              </a:rPr>
              <a:t>m</a:t>
            </a:r>
            <a:r>
              <a:rPr lang="en-GB" dirty="0"/>
              <a:t>), from </a:t>
            </a:r>
            <a:r>
              <a:rPr lang="en-GB" dirty="0">
                <a:solidFill>
                  <a:srgbClr val="628B99"/>
                </a:solidFill>
              </a:rPr>
              <a:t>predicting state </a:t>
            </a:r>
            <a:r>
              <a:rPr lang="en-GB" dirty="0"/>
              <a:t>transitions</a:t>
            </a:r>
          </a:p>
          <a:p>
            <a:endParaRPr lang="en-GB" dirty="0"/>
          </a:p>
          <a:p>
            <a:endParaRPr lang="en-BE" dirty="0"/>
          </a:p>
        </p:txBody>
      </p:sp>
      <p:sp>
        <p:nvSpPr>
          <p:cNvPr id="4" name="Footer Placeholder 3">
            <a:extLst>
              <a:ext uri="{FF2B5EF4-FFF2-40B4-BE49-F238E27FC236}">
                <a16:creationId xmlns:a16="http://schemas.microsoft.com/office/drawing/2014/main" id="{E84BDCCF-D5C4-F327-0A7B-3EA55A50BC4C}"/>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6" name="Rectangle 5">
            <a:extLst>
              <a:ext uri="{FF2B5EF4-FFF2-40B4-BE49-F238E27FC236}">
                <a16:creationId xmlns:a16="http://schemas.microsoft.com/office/drawing/2014/main" id="{6CB665E2-A638-335C-A320-816C6A1F837A}"/>
              </a:ext>
            </a:extLst>
          </p:cNvPr>
          <p:cNvSpPr/>
          <p:nvPr/>
        </p:nvSpPr>
        <p:spPr>
          <a:xfrm>
            <a:off x="6805591" y="1282397"/>
            <a:ext cx="1979158" cy="1827368"/>
          </a:xfrm>
          <a:prstGeom prst="rect">
            <a:avLst/>
          </a:prstGeom>
          <a:solidFill>
            <a:schemeClr val="accent4">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8" name="Rectangle 7">
            <a:extLst>
              <a:ext uri="{FF2B5EF4-FFF2-40B4-BE49-F238E27FC236}">
                <a16:creationId xmlns:a16="http://schemas.microsoft.com/office/drawing/2014/main" id="{87CD16B0-6BB9-D86E-2FE0-CBF5092CD5C6}"/>
              </a:ext>
            </a:extLst>
          </p:cNvPr>
          <p:cNvSpPr/>
          <p:nvPr/>
        </p:nvSpPr>
        <p:spPr>
          <a:xfrm>
            <a:off x="9065741" y="1282396"/>
            <a:ext cx="2125762" cy="1827368"/>
          </a:xfrm>
          <a:prstGeom prst="rect">
            <a:avLst/>
          </a:prstGeom>
          <a:solidFill>
            <a:srgbClr val="57B3E8">
              <a:alpha val="1960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0" name="Picture 9">
            <a:extLst>
              <a:ext uri="{FF2B5EF4-FFF2-40B4-BE49-F238E27FC236}">
                <a16:creationId xmlns:a16="http://schemas.microsoft.com/office/drawing/2014/main" id="{7C795ABC-A020-B903-3C2D-5D7D0AA90677}"/>
              </a:ext>
            </a:extLst>
          </p:cNvPr>
          <p:cNvPicPr>
            <a:picLocks noChangeAspect="1"/>
          </p:cNvPicPr>
          <p:nvPr/>
        </p:nvPicPr>
        <p:blipFill>
          <a:blip r:embed="rId2">
            <a:clrChange>
              <a:clrFrom>
                <a:srgbClr val="FFFFFF">
                  <a:alpha val="0"/>
                </a:srgbClr>
              </a:clrFrom>
              <a:clrTo>
                <a:srgbClr val="FFFFFF">
                  <a:alpha val="0"/>
                </a:srgbClr>
              </a:clrTo>
            </a:clrChange>
          </a:blip>
          <a:srcRect b="43240"/>
          <a:stretch>
            <a:fillRect/>
          </a:stretch>
        </p:blipFill>
        <p:spPr>
          <a:xfrm>
            <a:off x="5993755" y="1052357"/>
            <a:ext cx="5722032" cy="2846981"/>
          </a:xfrm>
          <a:prstGeom prst="rect">
            <a:avLst/>
          </a:prstGeom>
        </p:spPr>
      </p:pic>
      <p:sp>
        <p:nvSpPr>
          <p:cNvPr id="12" name="TextBox 11">
            <a:extLst>
              <a:ext uri="{FF2B5EF4-FFF2-40B4-BE49-F238E27FC236}">
                <a16:creationId xmlns:a16="http://schemas.microsoft.com/office/drawing/2014/main" id="{CDE11C55-DF63-8644-A527-ED4A230C6B5F}"/>
              </a:ext>
            </a:extLst>
          </p:cNvPr>
          <p:cNvSpPr txBox="1"/>
          <p:nvPr/>
        </p:nvSpPr>
        <p:spPr>
          <a:xfrm>
            <a:off x="6096000" y="4099722"/>
            <a:ext cx="5722032" cy="1963936"/>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Idea:</a:t>
            </a:r>
          </a:p>
          <a:p>
            <a:pPr marL="312738" indent="-312738">
              <a:lnSpc>
                <a:spcPct val="75000"/>
              </a:lnSpc>
              <a:buFont typeface="Arial" panose="020B0604020202020204" pitchFamily="34" charset="0"/>
              <a:buChar char="•"/>
            </a:pPr>
            <a:r>
              <a:rPr lang="en-BE" sz="3200" b="1" dirty="0">
                <a:solidFill>
                  <a:schemeClr val="accent3"/>
                </a:solidFill>
                <a:latin typeface="Caveat" pitchFamily="2" charset="77"/>
              </a:rPr>
              <a:t>Include bulk temperature as part of  representation, and</a:t>
            </a:r>
          </a:p>
          <a:p>
            <a:pPr marL="312738" indent="-312738">
              <a:lnSpc>
                <a:spcPct val="75000"/>
              </a:lnSpc>
              <a:buFont typeface="Arial" panose="020B0604020202020204" pitchFamily="34" charset="0"/>
              <a:buChar char="•"/>
            </a:pPr>
            <a:r>
              <a:rPr lang="en-BE" sz="3200" b="1" dirty="0">
                <a:solidFill>
                  <a:schemeClr val="accent3"/>
                </a:solidFill>
                <a:latin typeface="Caveat" pitchFamily="2" charset="77"/>
              </a:rPr>
              <a:t>Force it to adhere to simplified physical model </a:t>
            </a:r>
          </a:p>
        </p:txBody>
      </p:sp>
      <p:grpSp>
        <p:nvGrpSpPr>
          <p:cNvPr id="16" name="Group 15">
            <a:extLst>
              <a:ext uri="{FF2B5EF4-FFF2-40B4-BE49-F238E27FC236}">
                <a16:creationId xmlns:a16="http://schemas.microsoft.com/office/drawing/2014/main" id="{E693511C-3424-7AC9-F9C4-A079EB755F4F}"/>
              </a:ext>
            </a:extLst>
          </p:cNvPr>
          <p:cNvGrpSpPr/>
          <p:nvPr/>
        </p:nvGrpSpPr>
        <p:grpSpPr>
          <a:xfrm>
            <a:off x="7343375" y="1867683"/>
            <a:ext cx="1827129" cy="2504070"/>
            <a:chOff x="7343375" y="1867683"/>
            <a:chExt cx="1827129" cy="2504070"/>
          </a:xfrm>
        </p:grpSpPr>
        <p:sp>
          <p:nvSpPr>
            <p:cNvPr id="14" name="Arc 60">
              <a:extLst>
                <a:ext uri="{FF2B5EF4-FFF2-40B4-BE49-F238E27FC236}">
                  <a16:creationId xmlns:a16="http://schemas.microsoft.com/office/drawing/2014/main" id="{5F7BA9C3-4A74-462D-D9B3-2097C1682CE2}"/>
                </a:ext>
              </a:extLst>
            </p:cNvPr>
            <p:cNvSpPr/>
            <p:nvPr/>
          </p:nvSpPr>
          <p:spPr>
            <a:xfrm rot="13315228" flipH="1">
              <a:off x="7343375" y="1867683"/>
              <a:ext cx="635142" cy="2504070"/>
            </a:xfrm>
            <a:custGeom>
              <a:avLst/>
              <a:gdLst>
                <a:gd name="connsiteX0" fmla="*/ 448294 w 635142"/>
                <a:gd name="connsiteY0" fmla="*/ 2504070 h 2504070"/>
                <a:gd name="connsiteX1" fmla="*/ 199011 w 635142"/>
                <a:gd name="connsiteY1" fmla="*/ 1011648 h 2504070"/>
                <a:gd name="connsiteX2" fmla="*/ 239538 w 635142"/>
                <a:gd name="connsiteY2" fmla="*/ 0 h 2504070"/>
                <a:gd name="connsiteX3" fmla="*/ 635142 w 635142"/>
                <a:gd name="connsiteY3" fmla="*/ 809493 h 2504070"/>
                <a:gd name="connsiteX4" fmla="*/ 541719 w 635142"/>
                <a:gd name="connsiteY4" fmla="*/ 1656782 h 2504070"/>
                <a:gd name="connsiteX5" fmla="*/ 448294 w 635142"/>
                <a:gd name="connsiteY5" fmla="*/ 2504070 h 2504070"/>
                <a:gd name="connsiteX0" fmla="*/ 448294 w 635142"/>
                <a:gd name="connsiteY0" fmla="*/ 2504070 h 2504070"/>
                <a:gd name="connsiteX1" fmla="*/ 264 w 635142"/>
                <a:gd name="connsiteY1" fmla="*/ 1246460 h 2504070"/>
                <a:gd name="connsiteX2" fmla="*/ 239538 w 635142"/>
                <a:gd name="connsiteY2" fmla="*/ 0 h 2504070"/>
              </a:gdLst>
              <a:ahLst/>
              <a:cxnLst>
                <a:cxn ang="0">
                  <a:pos x="connsiteX0" y="connsiteY0"/>
                </a:cxn>
                <a:cxn ang="0">
                  <a:pos x="connsiteX1" y="connsiteY1"/>
                </a:cxn>
                <a:cxn ang="0">
                  <a:pos x="connsiteX2" y="connsiteY2"/>
                </a:cxn>
              </a:cxnLst>
              <a:rect l="l" t="t" r="r" b="b"/>
              <a:pathLst>
                <a:path w="635142" h="2504070" stroke="0" extrusionOk="0">
                  <a:moveTo>
                    <a:pt x="448294" y="2504070"/>
                  </a:moveTo>
                  <a:cubicBezTo>
                    <a:pt x="300347" y="2386230"/>
                    <a:pt x="368131" y="1807900"/>
                    <a:pt x="199011" y="1011648"/>
                  </a:cubicBezTo>
                  <a:cubicBezTo>
                    <a:pt x="193312" y="581660"/>
                    <a:pt x="85131" y="863742"/>
                    <a:pt x="239538" y="0"/>
                  </a:cubicBezTo>
                  <a:cubicBezTo>
                    <a:pt x="413702" y="216229"/>
                    <a:pt x="488507" y="585137"/>
                    <a:pt x="635142" y="809493"/>
                  </a:cubicBezTo>
                  <a:cubicBezTo>
                    <a:pt x="636469" y="1082818"/>
                    <a:pt x="574393" y="1298285"/>
                    <a:pt x="541719" y="1656782"/>
                  </a:cubicBezTo>
                  <a:cubicBezTo>
                    <a:pt x="567198" y="2018496"/>
                    <a:pt x="471166" y="2164570"/>
                    <a:pt x="448294" y="2504070"/>
                  </a:cubicBezTo>
                  <a:close/>
                </a:path>
                <a:path w="635142" h="2504070" fill="none" extrusionOk="0">
                  <a:moveTo>
                    <a:pt x="448294" y="2504070"/>
                  </a:moveTo>
                  <a:cubicBezTo>
                    <a:pt x="218888" y="2267543"/>
                    <a:pt x="-5222" y="1965028"/>
                    <a:pt x="264" y="1246460"/>
                  </a:cubicBezTo>
                  <a:cubicBezTo>
                    <a:pt x="-57353" y="955027"/>
                    <a:pt x="135673" y="435321"/>
                    <a:pt x="239538" y="0"/>
                  </a:cubicBezTo>
                </a:path>
              </a:pathLst>
            </a:custGeom>
            <a:noFill/>
            <a:ln w="38100">
              <a:solidFill>
                <a:schemeClr val="accent3"/>
              </a:solidFill>
              <a:headEnd type="none" w="med" len="med"/>
              <a:tailEnd type="triangle" w="med" len="med"/>
              <a:extLst>
                <a:ext uri="{C807C97D-BFC1-408E-A445-0C87EB9F89A2}">
                  <ask:lineSketchStyleProps xmlns:ask="http://schemas.microsoft.com/office/drawing/2018/sketchyshapes" sd="2439732824">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3895" y="1221352"/>
                            <a:pt x="149962" y="932690"/>
                            <a:pt x="111952" y="551490"/>
                          </a:cubicBezTo>
                          <a:cubicBezTo>
                            <a:pt x="107545" y="347854"/>
                            <a:pt x="35615" y="439922"/>
                            <a:pt x="134750" y="0"/>
                          </a:cubicBezTo>
                          <a:cubicBezTo>
                            <a:pt x="217762" y="119126"/>
                            <a:pt x="261624" y="322652"/>
                            <a:pt x="357293" y="441287"/>
                          </a:cubicBezTo>
                          <a:cubicBezTo>
                            <a:pt x="356800" y="616959"/>
                            <a:pt x="291684" y="703669"/>
                            <a:pt x="304739" y="903178"/>
                          </a:cubicBezTo>
                          <a:cubicBezTo>
                            <a:pt x="317794" y="1102687"/>
                            <a:pt x="246416" y="1166738"/>
                            <a:pt x="252184" y="1365068"/>
                          </a:cubicBezTo>
                          <a:close/>
                        </a:path>
                        <a:path w="357293" h="1365068" fill="none" extrusionOk="0">
                          <a:moveTo>
                            <a:pt x="252184" y="1365068"/>
                          </a:moveTo>
                          <a:cubicBezTo>
                            <a:pt x="105994" y="1199561"/>
                            <a:pt x="418" y="1066434"/>
                            <a:pt x="149" y="679495"/>
                          </a:cubicBezTo>
                          <a:cubicBezTo>
                            <a:pt x="-7641" y="480919"/>
                            <a:pt x="85200" y="201174"/>
                            <a:pt x="134750" y="0"/>
                          </a:cubicBezTo>
                        </a:path>
                      </a:pathLst>
                    </a:cu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BE" dirty="0"/>
                <a:t>```</a:t>
              </a:r>
            </a:p>
          </p:txBody>
        </p:sp>
        <p:sp>
          <p:nvSpPr>
            <p:cNvPr id="15" name="Oval 14">
              <a:extLst>
                <a:ext uri="{FF2B5EF4-FFF2-40B4-BE49-F238E27FC236}">
                  <a16:creationId xmlns:a16="http://schemas.microsoft.com/office/drawing/2014/main" id="{BD14FA87-7D9B-B313-9CFE-8D43A0A3CCC2}"/>
                </a:ext>
              </a:extLst>
            </p:cNvPr>
            <p:cNvSpPr/>
            <p:nvPr/>
          </p:nvSpPr>
          <p:spPr>
            <a:xfrm>
              <a:off x="8547652" y="1975943"/>
              <a:ext cx="622852" cy="435953"/>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335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5DDD-4B70-3F5B-BDE2-693A210F3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F6E1E-7E74-4ECB-05DF-08E195D3E1F5}"/>
              </a:ext>
            </a:extLst>
          </p:cNvPr>
          <p:cNvSpPr>
            <a:spLocks noGrp="1"/>
          </p:cNvSpPr>
          <p:nvPr>
            <p:ph type="title"/>
          </p:nvPr>
        </p:nvSpPr>
        <p:spPr/>
        <p:txBody>
          <a:bodyPr/>
          <a:lstStyle/>
          <a:p>
            <a:r>
              <a:rPr lang="en-BE" dirty="0"/>
              <a:t>PhysQ: A physics-informed reinforcement learning framework</a:t>
            </a:r>
          </a:p>
        </p:txBody>
      </p:sp>
      <p:sp>
        <p:nvSpPr>
          <p:cNvPr id="3" name="Content Placeholder 2">
            <a:extLst>
              <a:ext uri="{FF2B5EF4-FFF2-40B4-BE49-F238E27FC236}">
                <a16:creationId xmlns:a16="http://schemas.microsoft.com/office/drawing/2014/main" id="{1C8F6DB8-B9D1-4D1B-B47D-AEE3961AFF28}"/>
              </a:ext>
            </a:extLst>
          </p:cNvPr>
          <p:cNvSpPr>
            <a:spLocks noGrp="1"/>
          </p:cNvSpPr>
          <p:nvPr>
            <p:ph idx="1"/>
          </p:nvPr>
        </p:nvSpPr>
        <p:spPr>
          <a:xfrm>
            <a:off x="476212" y="1359878"/>
            <a:ext cx="5115291" cy="4731847"/>
          </a:xfrm>
        </p:spPr>
        <p:txBody>
          <a:bodyPr/>
          <a:lstStyle/>
          <a:p>
            <a:r>
              <a:rPr lang="en-GB" b="1" dirty="0" err="1"/>
              <a:t>PhysQ</a:t>
            </a:r>
            <a:r>
              <a:rPr lang="en-GB" dirty="0"/>
              <a:t>:</a:t>
            </a:r>
          </a:p>
          <a:p>
            <a:pPr lvl="1"/>
            <a:r>
              <a:rPr lang="en-GB" dirty="0"/>
              <a:t>Physics informed RL framework</a:t>
            </a:r>
          </a:p>
          <a:p>
            <a:pPr lvl="1"/>
            <a:r>
              <a:rPr lang="en-GB" dirty="0"/>
              <a:t>Leverages prior physics to learn physically relevant </a:t>
            </a:r>
            <a:r>
              <a:rPr lang="en-GB" b="1" dirty="0">
                <a:solidFill>
                  <a:schemeClr val="accent4">
                    <a:lumMod val="75000"/>
                  </a:schemeClr>
                </a:solidFill>
              </a:rPr>
              <a:t>latent representations</a:t>
            </a:r>
          </a:p>
          <a:p>
            <a:pPr lvl="1"/>
            <a:r>
              <a:rPr lang="en-GB" dirty="0"/>
              <a:t>Learns a control policy using this latent representation </a:t>
            </a:r>
            <a:br>
              <a:rPr lang="en-GB" dirty="0"/>
            </a:br>
            <a:endParaRPr lang="en-GB" dirty="0"/>
          </a:p>
          <a:p>
            <a:r>
              <a:rPr lang="en-GB" dirty="0"/>
              <a:t>Two-step Algorithm:</a:t>
            </a:r>
          </a:p>
          <a:p>
            <a:pPr lvl="1"/>
            <a:r>
              <a:rPr lang="en-GB" b="1" dirty="0"/>
              <a:t>Step 1:</a:t>
            </a:r>
            <a:r>
              <a:rPr lang="en-GB" dirty="0"/>
              <a:t>  Learn physically relevant </a:t>
            </a:r>
            <a:r>
              <a:rPr lang="en-GB" b="1" dirty="0">
                <a:solidFill>
                  <a:schemeClr val="accent4">
                    <a:lumMod val="75000"/>
                  </a:schemeClr>
                </a:solidFill>
              </a:rPr>
              <a:t>representation</a:t>
            </a:r>
            <a:r>
              <a:rPr lang="en-GB" dirty="0"/>
              <a:t> (</a:t>
            </a:r>
            <a:r>
              <a:rPr lang="en-GB" dirty="0">
                <a:solidFill>
                  <a:schemeClr val="accent3"/>
                </a:solidFill>
              </a:rPr>
              <a:t>bulk temperature T</a:t>
            </a:r>
            <a:r>
              <a:rPr lang="en-GB" baseline="-25000" dirty="0">
                <a:solidFill>
                  <a:schemeClr val="accent3"/>
                </a:solidFill>
              </a:rPr>
              <a:t>m</a:t>
            </a:r>
            <a:r>
              <a:rPr lang="en-GB" dirty="0"/>
              <a:t>), from </a:t>
            </a:r>
            <a:r>
              <a:rPr lang="en-GB" dirty="0">
                <a:solidFill>
                  <a:srgbClr val="628B99"/>
                </a:solidFill>
              </a:rPr>
              <a:t>predicting state </a:t>
            </a:r>
            <a:r>
              <a:rPr lang="en-GB" dirty="0"/>
              <a:t>transitions</a:t>
            </a:r>
          </a:p>
          <a:p>
            <a:pPr lvl="1"/>
            <a:r>
              <a:rPr lang="en-GB" b="1" dirty="0"/>
              <a:t>Step 2:</a:t>
            </a:r>
            <a:r>
              <a:rPr lang="en-GB" dirty="0"/>
              <a:t>  Learn a low-dimensional </a:t>
            </a:r>
            <a:r>
              <a:rPr lang="en-GB" b="1" dirty="0">
                <a:solidFill>
                  <a:schemeClr val="accent1">
                    <a:lumMod val="75000"/>
                  </a:schemeClr>
                </a:solidFill>
              </a:rPr>
              <a:t>Q-function </a:t>
            </a:r>
            <a:r>
              <a:rPr lang="en-GB" dirty="0"/>
              <a:t>based on this representation, to perform the actual control</a:t>
            </a:r>
          </a:p>
          <a:p>
            <a:endParaRPr lang="en-GB" dirty="0"/>
          </a:p>
          <a:p>
            <a:endParaRPr lang="en-BE" dirty="0"/>
          </a:p>
        </p:txBody>
      </p:sp>
      <p:sp>
        <p:nvSpPr>
          <p:cNvPr id="4" name="Footer Placeholder 3">
            <a:extLst>
              <a:ext uri="{FF2B5EF4-FFF2-40B4-BE49-F238E27FC236}">
                <a16:creationId xmlns:a16="http://schemas.microsoft.com/office/drawing/2014/main" id="{141A0299-B0F9-3CB8-31C8-196ACB003B2E}"/>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6" name="Rectangle 5">
            <a:extLst>
              <a:ext uri="{FF2B5EF4-FFF2-40B4-BE49-F238E27FC236}">
                <a16:creationId xmlns:a16="http://schemas.microsoft.com/office/drawing/2014/main" id="{7BB03706-A53B-5236-25A5-18CE2A649953}"/>
              </a:ext>
            </a:extLst>
          </p:cNvPr>
          <p:cNvSpPr/>
          <p:nvPr/>
        </p:nvSpPr>
        <p:spPr>
          <a:xfrm>
            <a:off x="6805591" y="1282397"/>
            <a:ext cx="1979158" cy="1827368"/>
          </a:xfrm>
          <a:prstGeom prst="rect">
            <a:avLst/>
          </a:prstGeom>
          <a:solidFill>
            <a:schemeClr val="accent4">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7" name="Rectangle 6">
            <a:extLst>
              <a:ext uri="{FF2B5EF4-FFF2-40B4-BE49-F238E27FC236}">
                <a16:creationId xmlns:a16="http://schemas.microsoft.com/office/drawing/2014/main" id="{5A9FE3C0-C089-FFCB-F362-C63466D33291}"/>
              </a:ext>
            </a:extLst>
          </p:cNvPr>
          <p:cNvSpPr/>
          <p:nvPr/>
        </p:nvSpPr>
        <p:spPr>
          <a:xfrm>
            <a:off x="6805591" y="4304388"/>
            <a:ext cx="1979158" cy="1787337"/>
          </a:xfrm>
          <a:prstGeom prst="rect">
            <a:avLst/>
          </a:prstGeom>
          <a:solidFill>
            <a:schemeClr val="accent4">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8" name="Rectangle 7">
            <a:extLst>
              <a:ext uri="{FF2B5EF4-FFF2-40B4-BE49-F238E27FC236}">
                <a16:creationId xmlns:a16="http://schemas.microsoft.com/office/drawing/2014/main" id="{5A564F8B-C3CC-E075-4670-A8EC10CF57CE}"/>
              </a:ext>
            </a:extLst>
          </p:cNvPr>
          <p:cNvSpPr/>
          <p:nvPr/>
        </p:nvSpPr>
        <p:spPr>
          <a:xfrm>
            <a:off x="9065741" y="1282396"/>
            <a:ext cx="2125762" cy="1827368"/>
          </a:xfrm>
          <a:prstGeom prst="rect">
            <a:avLst/>
          </a:prstGeom>
          <a:solidFill>
            <a:srgbClr val="57B3E8">
              <a:alpha val="1960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9" name="Rectangle 8">
            <a:extLst>
              <a:ext uri="{FF2B5EF4-FFF2-40B4-BE49-F238E27FC236}">
                <a16:creationId xmlns:a16="http://schemas.microsoft.com/office/drawing/2014/main" id="{C9F513FC-B45C-68A7-857A-CA569561218C}"/>
              </a:ext>
            </a:extLst>
          </p:cNvPr>
          <p:cNvSpPr/>
          <p:nvPr/>
        </p:nvSpPr>
        <p:spPr>
          <a:xfrm>
            <a:off x="9065741" y="4304388"/>
            <a:ext cx="2125762" cy="1787337"/>
          </a:xfrm>
          <a:prstGeom prst="rect">
            <a:avLst/>
          </a:prstGeom>
          <a:solidFill>
            <a:schemeClr val="accent1">
              <a:lumMod val="75000"/>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0" name="Picture 9">
            <a:extLst>
              <a:ext uri="{FF2B5EF4-FFF2-40B4-BE49-F238E27FC236}">
                <a16:creationId xmlns:a16="http://schemas.microsoft.com/office/drawing/2014/main" id="{9840A7F5-F8EB-F01C-0F95-0DEE132A4467}"/>
              </a:ext>
            </a:extLst>
          </p:cNvPr>
          <p:cNvPicPr>
            <a:picLocks noChangeAspect="1"/>
          </p:cNvPicPr>
          <p:nvPr/>
        </p:nvPicPr>
        <p:blipFill>
          <a:blip r:embed="rId2">
            <a:clrChange>
              <a:clrFrom>
                <a:srgbClr val="FFFFFF">
                  <a:alpha val="0"/>
                </a:srgbClr>
              </a:clrFrom>
              <a:clrTo>
                <a:srgbClr val="FFFFFF">
                  <a:alpha val="0"/>
                </a:srgbClr>
              </a:clrTo>
            </a:clrChange>
          </a:blip>
          <a:stretch>
            <a:fillRect/>
          </a:stretch>
        </p:blipFill>
        <p:spPr>
          <a:xfrm>
            <a:off x="5993755" y="1052357"/>
            <a:ext cx="5722032" cy="5015847"/>
          </a:xfrm>
          <a:prstGeom prst="rect">
            <a:avLst/>
          </a:prstGeom>
        </p:spPr>
      </p:pic>
    </p:spTree>
    <p:extLst>
      <p:ext uri="{BB962C8B-B14F-4D97-AF65-F5344CB8AC3E}">
        <p14:creationId xmlns:p14="http://schemas.microsoft.com/office/powerpoint/2010/main" val="2757874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6F5C-190F-9861-9125-3A40D577D46F}"/>
              </a:ext>
            </a:extLst>
          </p:cNvPr>
          <p:cNvSpPr>
            <a:spLocks noGrp="1"/>
          </p:cNvSpPr>
          <p:nvPr>
            <p:ph type="title"/>
          </p:nvPr>
        </p:nvSpPr>
        <p:spPr/>
        <p:txBody>
          <a:bodyPr/>
          <a:lstStyle/>
          <a:p>
            <a:r>
              <a:rPr lang="en-BE" dirty="0"/>
              <a:t>Simulation results</a:t>
            </a:r>
          </a:p>
        </p:txBody>
      </p:sp>
      <p:sp>
        <p:nvSpPr>
          <p:cNvPr id="4" name="Footer Placeholder 3">
            <a:extLst>
              <a:ext uri="{FF2B5EF4-FFF2-40B4-BE49-F238E27FC236}">
                <a16:creationId xmlns:a16="http://schemas.microsoft.com/office/drawing/2014/main" id="{217836C4-E4EE-2B66-1D15-C6BBDE9C92D2}"/>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5" name="Content Placeholder 9">
            <a:extLst>
              <a:ext uri="{FF2B5EF4-FFF2-40B4-BE49-F238E27FC236}">
                <a16:creationId xmlns:a16="http://schemas.microsoft.com/office/drawing/2014/main" id="{AA29B49D-AEA4-F981-4E90-88214B66A740}"/>
              </a:ext>
            </a:extLst>
          </p:cNvPr>
          <p:cNvSpPr txBox="1">
            <a:spLocks/>
          </p:cNvSpPr>
          <p:nvPr/>
        </p:nvSpPr>
        <p:spPr>
          <a:xfrm>
            <a:off x="955856" y="1169492"/>
            <a:ext cx="4501182" cy="894401"/>
          </a:xfrm>
          <a:prstGeom prst="rect">
            <a:avLst/>
          </a:prstGeom>
        </p:spPr>
        <p:txBody>
          <a:bodyPr>
            <a:normAutofit/>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Results for BELPEX prices using a building simulator</a:t>
            </a:r>
          </a:p>
          <a:p>
            <a:endParaRPr lang="en-US" kern="0" dirty="0"/>
          </a:p>
          <a:p>
            <a:endParaRPr lang="en-US" kern="0" dirty="0"/>
          </a:p>
        </p:txBody>
      </p:sp>
      <p:sp>
        <p:nvSpPr>
          <p:cNvPr id="6" name="Content Placeholder 16">
            <a:extLst>
              <a:ext uri="{FF2B5EF4-FFF2-40B4-BE49-F238E27FC236}">
                <a16:creationId xmlns:a16="http://schemas.microsoft.com/office/drawing/2014/main" id="{BA793663-412D-531E-90F2-E10D1A279BEE}"/>
              </a:ext>
            </a:extLst>
          </p:cNvPr>
          <p:cNvSpPr txBox="1">
            <a:spLocks/>
          </p:cNvSpPr>
          <p:nvPr/>
        </p:nvSpPr>
        <p:spPr>
          <a:xfrm>
            <a:off x="6951518" y="1169493"/>
            <a:ext cx="4880798" cy="1002026"/>
          </a:xfrm>
          <a:prstGeom prst="rect">
            <a:avLst/>
          </a:prstGeom>
        </p:spPr>
        <p:txBody>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Comparison over different training data sizes and agent types</a:t>
            </a:r>
          </a:p>
        </p:txBody>
      </p:sp>
      <p:pic>
        <p:nvPicPr>
          <p:cNvPr id="7" name="Picture 6">
            <a:extLst>
              <a:ext uri="{FF2B5EF4-FFF2-40B4-BE49-F238E27FC236}">
                <a16:creationId xmlns:a16="http://schemas.microsoft.com/office/drawing/2014/main" id="{77B2A1B0-A96A-754E-982C-9F0CECB619E0}"/>
              </a:ext>
            </a:extLst>
          </p:cNvPr>
          <p:cNvPicPr>
            <a:picLocks noChangeAspect="1"/>
          </p:cNvPicPr>
          <p:nvPr/>
        </p:nvPicPr>
        <p:blipFill>
          <a:blip r:embed="rId2"/>
          <a:stretch>
            <a:fillRect/>
          </a:stretch>
        </p:blipFill>
        <p:spPr>
          <a:xfrm>
            <a:off x="686417" y="2198644"/>
            <a:ext cx="5087248" cy="3815436"/>
          </a:xfrm>
          <a:prstGeom prst="rect">
            <a:avLst/>
          </a:prstGeom>
        </p:spPr>
      </p:pic>
      <p:pic>
        <p:nvPicPr>
          <p:cNvPr id="8" name="Picture 7">
            <a:extLst>
              <a:ext uri="{FF2B5EF4-FFF2-40B4-BE49-F238E27FC236}">
                <a16:creationId xmlns:a16="http://schemas.microsoft.com/office/drawing/2014/main" id="{D6D9BE0A-79BD-560E-C268-0B741E61A7E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128"/>
          <a:stretch/>
        </p:blipFill>
        <p:spPr>
          <a:xfrm>
            <a:off x="6337690" y="2356136"/>
            <a:ext cx="5494626" cy="3657944"/>
          </a:xfrm>
          <a:prstGeom prst="rect">
            <a:avLst/>
          </a:prstGeom>
        </p:spPr>
      </p:pic>
      <p:sp>
        <p:nvSpPr>
          <p:cNvPr id="16" name="Rectangle 15">
            <a:extLst>
              <a:ext uri="{FF2B5EF4-FFF2-40B4-BE49-F238E27FC236}">
                <a16:creationId xmlns:a16="http://schemas.microsoft.com/office/drawing/2014/main" id="{88D2CE2C-AE8B-0BCD-88A8-CE8B7672576C}"/>
              </a:ext>
            </a:extLst>
          </p:cNvPr>
          <p:cNvSpPr/>
          <p:nvPr/>
        </p:nvSpPr>
        <p:spPr>
          <a:xfrm>
            <a:off x="813915" y="4367828"/>
            <a:ext cx="204913" cy="36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TextBox 16">
            <a:extLst>
              <a:ext uri="{FF2B5EF4-FFF2-40B4-BE49-F238E27FC236}">
                <a16:creationId xmlns:a16="http://schemas.microsoft.com/office/drawing/2014/main" id="{EB6C1DA4-1AFC-3BCF-E867-7446621FF899}"/>
              </a:ext>
            </a:extLst>
          </p:cNvPr>
          <p:cNvSpPr txBox="1"/>
          <p:nvPr/>
        </p:nvSpPr>
        <p:spPr>
          <a:xfrm>
            <a:off x="724789" y="4450947"/>
            <a:ext cx="333745" cy="276999"/>
          </a:xfrm>
          <a:prstGeom prst="rect">
            <a:avLst/>
          </a:prstGeom>
          <a:noFill/>
        </p:spPr>
        <p:txBody>
          <a:bodyPr wrap="none" rtlCol="0">
            <a:spAutoFit/>
          </a:bodyPr>
          <a:lstStyle/>
          <a:p>
            <a:pPr algn="r"/>
            <a:r>
              <a:rPr lang="en-BE" sz="1200" b="1" dirty="0">
                <a:solidFill>
                  <a:schemeClr val="accent2"/>
                </a:solidFill>
                <a:latin typeface="UGent Panno Text" panose="02000506040000040003" pitchFamily="2" charset="0"/>
              </a:rPr>
              <a:t>On</a:t>
            </a:r>
          </a:p>
        </p:txBody>
      </p:sp>
      <p:sp>
        <p:nvSpPr>
          <p:cNvPr id="19" name="TextBox 18">
            <a:extLst>
              <a:ext uri="{FF2B5EF4-FFF2-40B4-BE49-F238E27FC236}">
                <a16:creationId xmlns:a16="http://schemas.microsoft.com/office/drawing/2014/main" id="{542128AA-0E42-695A-3309-D094BF771A72}"/>
              </a:ext>
            </a:extLst>
          </p:cNvPr>
          <p:cNvSpPr txBox="1"/>
          <p:nvPr/>
        </p:nvSpPr>
        <p:spPr>
          <a:xfrm>
            <a:off x="6951518" y="4919699"/>
            <a:ext cx="2426228" cy="809069"/>
          </a:xfrm>
          <a:prstGeom prst="rect">
            <a:avLst/>
          </a:prstGeom>
          <a:solidFill>
            <a:srgbClr val="FFFFFF">
              <a:alpha val="51373"/>
            </a:srgbClr>
          </a:solidFill>
        </p:spPr>
        <p:txBody>
          <a:bodyPr wrap="square" rtlCol="0">
            <a:spAutoFit/>
          </a:bodyPr>
          <a:lstStyle/>
          <a:p>
            <a:pPr algn="ctr">
              <a:lnSpc>
                <a:spcPct val="85000"/>
              </a:lnSpc>
            </a:pPr>
            <a:r>
              <a:rPr lang="en-US" sz="1800" b="1" dirty="0">
                <a:solidFill>
                  <a:srgbClr val="F56C42"/>
                </a:solidFill>
                <a:latin typeface="+mn-lt"/>
              </a:rPr>
              <a:t>Lower overall cost,</a:t>
            </a:r>
          </a:p>
          <a:p>
            <a:pPr algn="ctr">
              <a:lnSpc>
                <a:spcPct val="85000"/>
              </a:lnSpc>
            </a:pPr>
            <a:r>
              <a:rPr lang="en-US" sz="1800" b="1" dirty="0">
                <a:solidFill>
                  <a:srgbClr val="F56C42"/>
                </a:solidFill>
                <a:latin typeface="+mn-lt"/>
              </a:rPr>
              <a:t>especially for low volumes of training data</a:t>
            </a:r>
            <a:endParaRPr lang="en-BE" sz="1800" b="1" dirty="0">
              <a:solidFill>
                <a:srgbClr val="F56C42"/>
              </a:solidFill>
              <a:latin typeface="+mn-lt"/>
            </a:endParaRPr>
          </a:p>
        </p:txBody>
      </p:sp>
      <p:grpSp>
        <p:nvGrpSpPr>
          <p:cNvPr id="20" name="Group 19">
            <a:extLst>
              <a:ext uri="{FF2B5EF4-FFF2-40B4-BE49-F238E27FC236}">
                <a16:creationId xmlns:a16="http://schemas.microsoft.com/office/drawing/2014/main" id="{38E4D78A-FB75-5491-A736-68902043A0C6}"/>
              </a:ext>
            </a:extLst>
          </p:cNvPr>
          <p:cNvGrpSpPr/>
          <p:nvPr/>
        </p:nvGrpSpPr>
        <p:grpSpPr>
          <a:xfrm flipV="1">
            <a:off x="9085003" y="2712284"/>
            <a:ext cx="1149511" cy="366969"/>
            <a:chOff x="6739122" y="1748900"/>
            <a:chExt cx="867684" cy="337352"/>
          </a:xfrm>
        </p:grpSpPr>
        <p:cxnSp>
          <p:nvCxnSpPr>
            <p:cNvPr id="21" name="Straight Arrow Connector 20">
              <a:extLst>
                <a:ext uri="{FF2B5EF4-FFF2-40B4-BE49-F238E27FC236}">
                  <a16:creationId xmlns:a16="http://schemas.microsoft.com/office/drawing/2014/main" id="{0A8C904A-3177-0E5D-3647-A0AA187C7F11}"/>
                </a:ext>
              </a:extLst>
            </p:cNvPr>
            <p:cNvCxnSpPr>
              <a:cxnSpLocks/>
            </p:cNvCxnSpPr>
            <p:nvPr/>
          </p:nvCxnSpPr>
          <p:spPr>
            <a:xfrm flipH="1">
              <a:off x="6739122"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BA0C805-8BD4-EEA7-6B40-56FEA6D94E92}"/>
                </a:ext>
              </a:extLst>
            </p:cNvPr>
            <p:cNvCxnSpPr>
              <a:cxnSpLocks/>
            </p:cNvCxnSpPr>
            <p:nvPr/>
          </p:nvCxnSpPr>
          <p:spPr>
            <a:xfrm>
              <a:off x="7385835"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EA0EDE42-226E-58F6-E6DE-B3355E878D1B}"/>
              </a:ext>
            </a:extLst>
          </p:cNvPr>
          <p:cNvGrpSpPr/>
          <p:nvPr/>
        </p:nvGrpSpPr>
        <p:grpSpPr>
          <a:xfrm>
            <a:off x="1151499" y="4595616"/>
            <a:ext cx="3714319" cy="1007499"/>
            <a:chOff x="1151499" y="4595616"/>
            <a:chExt cx="3714319" cy="1007499"/>
          </a:xfrm>
        </p:grpSpPr>
        <p:sp>
          <p:nvSpPr>
            <p:cNvPr id="9" name="Down Arrow 8">
              <a:extLst>
                <a:ext uri="{FF2B5EF4-FFF2-40B4-BE49-F238E27FC236}">
                  <a16:creationId xmlns:a16="http://schemas.microsoft.com/office/drawing/2014/main" id="{C1CF1EA0-CD2E-D51B-85C2-8500A5F1F160}"/>
                </a:ext>
              </a:extLst>
            </p:cNvPr>
            <p:cNvSpPr/>
            <p:nvPr/>
          </p:nvSpPr>
          <p:spPr>
            <a:xfrm rot="8795988">
              <a:off x="3169998"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0" name="Down Arrow 9">
              <a:extLst>
                <a:ext uri="{FF2B5EF4-FFF2-40B4-BE49-F238E27FC236}">
                  <a16:creationId xmlns:a16="http://schemas.microsoft.com/office/drawing/2014/main" id="{AF803E84-C15E-B0F0-2FB0-3B13A98650EE}"/>
                </a:ext>
              </a:extLst>
            </p:cNvPr>
            <p:cNvSpPr/>
            <p:nvPr/>
          </p:nvSpPr>
          <p:spPr>
            <a:xfrm rot="8795988">
              <a:off x="236228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Down Arrow 10">
              <a:extLst>
                <a:ext uri="{FF2B5EF4-FFF2-40B4-BE49-F238E27FC236}">
                  <a16:creationId xmlns:a16="http://schemas.microsoft.com/office/drawing/2014/main" id="{CC809BFE-42F6-C872-942B-04C066A70EFF}"/>
                </a:ext>
              </a:extLst>
            </p:cNvPr>
            <p:cNvSpPr/>
            <p:nvPr/>
          </p:nvSpPr>
          <p:spPr>
            <a:xfrm rot="8795988">
              <a:off x="1625083"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2" name="Down Arrow 11">
              <a:extLst>
                <a:ext uri="{FF2B5EF4-FFF2-40B4-BE49-F238E27FC236}">
                  <a16:creationId xmlns:a16="http://schemas.microsoft.com/office/drawing/2014/main" id="{35045CF3-7969-FB9B-BF66-D9BBB2CEAF8B}"/>
                </a:ext>
              </a:extLst>
            </p:cNvPr>
            <p:cNvSpPr/>
            <p:nvPr/>
          </p:nvSpPr>
          <p:spPr>
            <a:xfrm rot="8795988">
              <a:off x="120449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Down Arrow 12">
              <a:extLst>
                <a:ext uri="{FF2B5EF4-FFF2-40B4-BE49-F238E27FC236}">
                  <a16:creationId xmlns:a16="http://schemas.microsoft.com/office/drawing/2014/main" id="{58B2B9AA-0F54-6ADD-78FE-AE5153C6D884}"/>
                </a:ext>
              </a:extLst>
            </p:cNvPr>
            <p:cNvSpPr/>
            <p:nvPr/>
          </p:nvSpPr>
          <p:spPr>
            <a:xfrm rot="8795988">
              <a:off x="377061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4" name="Down Arrow 13">
              <a:extLst>
                <a:ext uri="{FF2B5EF4-FFF2-40B4-BE49-F238E27FC236}">
                  <a16:creationId xmlns:a16="http://schemas.microsoft.com/office/drawing/2014/main" id="{893C5CC1-840B-17B9-853D-E42C96D51A59}"/>
                </a:ext>
              </a:extLst>
            </p:cNvPr>
            <p:cNvSpPr/>
            <p:nvPr/>
          </p:nvSpPr>
          <p:spPr>
            <a:xfrm rot="8795988">
              <a:off x="418614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Down Arrow 14">
              <a:extLst>
                <a:ext uri="{FF2B5EF4-FFF2-40B4-BE49-F238E27FC236}">
                  <a16:creationId xmlns:a16="http://schemas.microsoft.com/office/drawing/2014/main" id="{470F39A1-EF8D-5662-E4ED-1E16BE74BE06}"/>
                </a:ext>
              </a:extLst>
            </p:cNvPr>
            <p:cNvSpPr/>
            <p:nvPr/>
          </p:nvSpPr>
          <p:spPr>
            <a:xfrm rot="8795988">
              <a:off x="4625460"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3" name="Rectangle 22">
              <a:extLst>
                <a:ext uri="{FF2B5EF4-FFF2-40B4-BE49-F238E27FC236}">
                  <a16:creationId xmlns:a16="http://schemas.microsoft.com/office/drawing/2014/main" id="{F77FF311-B14B-BD93-BAF8-23BD7F97EF95}"/>
                </a:ext>
              </a:extLst>
            </p:cNvPr>
            <p:cNvSpPr/>
            <p:nvPr/>
          </p:nvSpPr>
          <p:spPr>
            <a:xfrm>
              <a:off x="1151499" y="5039331"/>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4" name="Rectangle 23">
              <a:extLst>
                <a:ext uri="{FF2B5EF4-FFF2-40B4-BE49-F238E27FC236}">
                  <a16:creationId xmlns:a16="http://schemas.microsoft.com/office/drawing/2014/main" id="{2FFAC1F9-C115-DFAD-0DC5-575B77B46886}"/>
                </a:ext>
              </a:extLst>
            </p:cNvPr>
            <p:cNvSpPr/>
            <p:nvPr/>
          </p:nvSpPr>
          <p:spPr>
            <a:xfrm>
              <a:off x="1617960" y="5164650"/>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5" name="Rectangle 24">
              <a:extLst>
                <a:ext uri="{FF2B5EF4-FFF2-40B4-BE49-F238E27FC236}">
                  <a16:creationId xmlns:a16="http://schemas.microsoft.com/office/drawing/2014/main" id="{D81A0726-7066-3672-01D1-B2FE42D05DE6}"/>
                </a:ext>
              </a:extLst>
            </p:cNvPr>
            <p:cNvSpPr/>
            <p:nvPr/>
          </p:nvSpPr>
          <p:spPr>
            <a:xfrm>
              <a:off x="2300241" y="5338697"/>
              <a:ext cx="230811" cy="123600"/>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6" name="Rectangle 25">
              <a:extLst>
                <a:ext uri="{FF2B5EF4-FFF2-40B4-BE49-F238E27FC236}">
                  <a16:creationId xmlns:a16="http://schemas.microsoft.com/office/drawing/2014/main" id="{D280854E-6C1E-4324-9782-085D67EAC166}"/>
                </a:ext>
              </a:extLst>
            </p:cNvPr>
            <p:cNvSpPr/>
            <p:nvPr/>
          </p:nvSpPr>
          <p:spPr>
            <a:xfrm>
              <a:off x="3117000" y="5400497"/>
              <a:ext cx="284312" cy="202618"/>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7" name="Rectangle 26">
              <a:extLst>
                <a:ext uri="{FF2B5EF4-FFF2-40B4-BE49-F238E27FC236}">
                  <a16:creationId xmlns:a16="http://schemas.microsoft.com/office/drawing/2014/main" id="{ACA18A64-E9AC-FBFA-CFE2-0E2F04AC5523}"/>
                </a:ext>
              </a:extLst>
            </p:cNvPr>
            <p:cNvSpPr/>
            <p:nvPr/>
          </p:nvSpPr>
          <p:spPr>
            <a:xfrm>
              <a:off x="3741398" y="5081106"/>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8" name="Rectangle 27">
              <a:extLst>
                <a:ext uri="{FF2B5EF4-FFF2-40B4-BE49-F238E27FC236}">
                  <a16:creationId xmlns:a16="http://schemas.microsoft.com/office/drawing/2014/main" id="{F10AE82D-84F7-E475-BD5F-04D75C262EBA}"/>
                </a:ext>
              </a:extLst>
            </p:cNvPr>
            <p:cNvSpPr/>
            <p:nvPr/>
          </p:nvSpPr>
          <p:spPr>
            <a:xfrm>
              <a:off x="4207859" y="5122878"/>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9" name="Rectangle 28">
              <a:extLst>
                <a:ext uri="{FF2B5EF4-FFF2-40B4-BE49-F238E27FC236}">
                  <a16:creationId xmlns:a16="http://schemas.microsoft.com/office/drawing/2014/main" id="{F2B04DBE-83DF-F5AB-7BFF-2DA6FFFB1F4F}"/>
                </a:ext>
              </a:extLst>
            </p:cNvPr>
            <p:cNvSpPr/>
            <p:nvPr/>
          </p:nvSpPr>
          <p:spPr>
            <a:xfrm>
              <a:off x="4625994" y="4964842"/>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sp>
        <p:nvSpPr>
          <p:cNvPr id="30" name="TextBox 29">
            <a:extLst>
              <a:ext uri="{FF2B5EF4-FFF2-40B4-BE49-F238E27FC236}">
                <a16:creationId xmlns:a16="http://schemas.microsoft.com/office/drawing/2014/main" id="{DDC70581-C561-8849-1890-CEC74BE958E0}"/>
              </a:ext>
            </a:extLst>
          </p:cNvPr>
          <p:cNvSpPr txBox="1"/>
          <p:nvPr/>
        </p:nvSpPr>
        <p:spPr>
          <a:xfrm>
            <a:off x="8752706" y="3033490"/>
            <a:ext cx="1892176" cy="369332"/>
          </a:xfrm>
          <a:prstGeom prst="rect">
            <a:avLst/>
          </a:prstGeom>
          <a:noFill/>
        </p:spPr>
        <p:txBody>
          <a:bodyPr wrap="square" rtlCol="0">
            <a:spAutoFit/>
          </a:bodyPr>
          <a:lstStyle/>
          <a:p>
            <a:pPr algn="ctr"/>
            <a:r>
              <a:rPr lang="en-GB" sz="1800" dirty="0">
                <a:solidFill>
                  <a:schemeClr val="bg2"/>
                </a:solidFill>
                <a:latin typeface="+mn-lt"/>
              </a:rPr>
              <a:t>B</a:t>
            </a:r>
            <a:r>
              <a:rPr lang="en-BE" sz="1800" dirty="0">
                <a:solidFill>
                  <a:schemeClr val="bg2"/>
                </a:solidFill>
                <a:latin typeface="+mn-lt"/>
              </a:rPr>
              <a:t>lack box models</a:t>
            </a:r>
          </a:p>
        </p:txBody>
      </p:sp>
      <p:sp>
        <p:nvSpPr>
          <p:cNvPr id="33" name="TextBox 32">
            <a:extLst>
              <a:ext uri="{FF2B5EF4-FFF2-40B4-BE49-F238E27FC236}">
                <a16:creationId xmlns:a16="http://schemas.microsoft.com/office/drawing/2014/main" id="{D03A0AE6-2291-A96B-7CF0-DCF06525FB8C}"/>
              </a:ext>
            </a:extLst>
          </p:cNvPr>
          <p:cNvSpPr txBox="1"/>
          <p:nvPr/>
        </p:nvSpPr>
        <p:spPr>
          <a:xfrm>
            <a:off x="682263" y="5445591"/>
            <a:ext cx="356187" cy="276999"/>
          </a:xfrm>
          <a:prstGeom prst="rect">
            <a:avLst/>
          </a:prstGeom>
          <a:solidFill>
            <a:schemeClr val="bg1"/>
          </a:solidFill>
        </p:spPr>
        <p:txBody>
          <a:bodyPr wrap="none" rtlCol="0">
            <a:spAutoFit/>
          </a:bodyPr>
          <a:lstStyle/>
          <a:p>
            <a:pPr algn="r"/>
            <a:r>
              <a:rPr lang="en-BE" sz="1200" b="1" dirty="0">
                <a:solidFill>
                  <a:schemeClr val="accent2"/>
                </a:solidFill>
                <a:latin typeface="UGent Panno Text" panose="02000506040000040003" pitchFamily="2" charset="0"/>
              </a:rPr>
              <a:t>Off</a:t>
            </a:r>
          </a:p>
        </p:txBody>
      </p:sp>
      <p:grpSp>
        <p:nvGrpSpPr>
          <p:cNvPr id="38" name="Group 37">
            <a:extLst>
              <a:ext uri="{FF2B5EF4-FFF2-40B4-BE49-F238E27FC236}">
                <a16:creationId xmlns:a16="http://schemas.microsoft.com/office/drawing/2014/main" id="{3ADAF0A5-EC81-A5A2-C2F6-5C7DCA5EFE79}"/>
              </a:ext>
            </a:extLst>
          </p:cNvPr>
          <p:cNvGrpSpPr/>
          <p:nvPr/>
        </p:nvGrpSpPr>
        <p:grpSpPr>
          <a:xfrm>
            <a:off x="955857" y="3898346"/>
            <a:ext cx="2109809" cy="646331"/>
            <a:chOff x="955857" y="3898346"/>
            <a:chExt cx="2109809" cy="646331"/>
          </a:xfrm>
        </p:grpSpPr>
        <p:sp>
          <p:nvSpPr>
            <p:cNvPr id="34" name="Process 33">
              <a:extLst>
                <a:ext uri="{FF2B5EF4-FFF2-40B4-BE49-F238E27FC236}">
                  <a16:creationId xmlns:a16="http://schemas.microsoft.com/office/drawing/2014/main" id="{BD20DF96-6D6B-FCA9-2DC5-A9E2907B054F}"/>
                </a:ext>
              </a:extLst>
            </p:cNvPr>
            <p:cNvSpPr/>
            <p:nvPr/>
          </p:nvSpPr>
          <p:spPr>
            <a:xfrm>
              <a:off x="1058534" y="3954162"/>
              <a:ext cx="686728" cy="230946"/>
            </a:xfrm>
            <a:prstGeom prst="flowChartProcess">
              <a:avLst/>
            </a:prstGeom>
            <a:solidFill>
              <a:schemeClr val="accent2">
                <a:lumMod val="60000"/>
                <a:lumOff val="4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A7D30CFE-8BEA-7680-7069-8C2178A5E5CF}"/>
                </a:ext>
              </a:extLst>
            </p:cNvPr>
            <p:cNvSpPr txBox="1"/>
            <p:nvPr/>
          </p:nvSpPr>
          <p:spPr>
            <a:xfrm>
              <a:off x="955857" y="3898346"/>
              <a:ext cx="2109809" cy="646331"/>
            </a:xfrm>
            <a:prstGeom prst="rect">
              <a:avLst/>
            </a:prstGeom>
            <a:solidFill>
              <a:srgbClr val="FFFFFF">
                <a:alpha val="51373"/>
              </a:srgbClr>
            </a:solidFill>
          </p:spPr>
          <p:txBody>
            <a:bodyPr wrap="square" rtlCol="0">
              <a:spAutoFit/>
            </a:bodyPr>
            <a:lstStyle/>
            <a:p>
              <a:pPr algn="ctr"/>
              <a:r>
                <a:rPr lang="en-GB" sz="1800" b="1" dirty="0">
                  <a:solidFill>
                    <a:srgbClr val="149E75"/>
                  </a:solidFill>
                  <a:latin typeface="+mn-lt"/>
                </a:rPr>
                <a:t>H</a:t>
              </a:r>
              <a:r>
                <a:rPr lang="en-BE" sz="1800" b="1" dirty="0">
                  <a:solidFill>
                    <a:srgbClr val="149E75"/>
                  </a:solidFill>
                  <a:latin typeface="+mn-lt"/>
                </a:rPr>
                <a:t>eating at (relatively) low price points</a:t>
              </a:r>
            </a:p>
          </p:txBody>
        </p:sp>
        <p:sp>
          <p:nvSpPr>
            <p:cNvPr id="35" name="Rectangle 34">
              <a:extLst>
                <a:ext uri="{FF2B5EF4-FFF2-40B4-BE49-F238E27FC236}">
                  <a16:creationId xmlns:a16="http://schemas.microsoft.com/office/drawing/2014/main" id="{928EA6F2-08FF-71BE-9823-AFAE6570F40D}"/>
                </a:ext>
              </a:extLst>
            </p:cNvPr>
            <p:cNvSpPr/>
            <p:nvPr/>
          </p:nvSpPr>
          <p:spPr>
            <a:xfrm>
              <a:off x="1323432" y="4240044"/>
              <a:ext cx="789573" cy="2309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sp>
        <p:nvSpPr>
          <p:cNvPr id="36" name="Rectangle 35">
            <a:extLst>
              <a:ext uri="{FF2B5EF4-FFF2-40B4-BE49-F238E27FC236}">
                <a16:creationId xmlns:a16="http://schemas.microsoft.com/office/drawing/2014/main" id="{FC294488-0EAE-5AF9-6D08-CCAD25CCC204}"/>
              </a:ext>
            </a:extLst>
          </p:cNvPr>
          <p:cNvSpPr/>
          <p:nvPr/>
        </p:nvSpPr>
        <p:spPr>
          <a:xfrm rot="745075">
            <a:off x="7272770" y="4599893"/>
            <a:ext cx="1349897" cy="224315"/>
          </a:xfrm>
          <a:prstGeom prst="rect">
            <a:avLst/>
          </a:prstGeom>
          <a:solidFill>
            <a:srgbClr val="F66C41">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7" name="Rectangle 36">
            <a:extLst>
              <a:ext uri="{FF2B5EF4-FFF2-40B4-BE49-F238E27FC236}">
                <a16:creationId xmlns:a16="http://schemas.microsoft.com/office/drawing/2014/main" id="{1E302D06-E22B-1E65-A14F-4462BDAE4A84}"/>
              </a:ext>
            </a:extLst>
          </p:cNvPr>
          <p:cNvSpPr/>
          <p:nvPr/>
        </p:nvSpPr>
        <p:spPr>
          <a:xfrm>
            <a:off x="5978769" y="0"/>
            <a:ext cx="6213231" cy="619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825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6F5C-190F-9861-9125-3A40D577D46F}"/>
              </a:ext>
            </a:extLst>
          </p:cNvPr>
          <p:cNvSpPr>
            <a:spLocks noGrp="1"/>
          </p:cNvSpPr>
          <p:nvPr>
            <p:ph type="title"/>
          </p:nvPr>
        </p:nvSpPr>
        <p:spPr/>
        <p:txBody>
          <a:bodyPr/>
          <a:lstStyle/>
          <a:p>
            <a:r>
              <a:rPr lang="en-BE" dirty="0"/>
              <a:t>Simulation results</a:t>
            </a:r>
          </a:p>
        </p:txBody>
      </p:sp>
      <p:sp>
        <p:nvSpPr>
          <p:cNvPr id="4" name="Footer Placeholder 3">
            <a:extLst>
              <a:ext uri="{FF2B5EF4-FFF2-40B4-BE49-F238E27FC236}">
                <a16:creationId xmlns:a16="http://schemas.microsoft.com/office/drawing/2014/main" id="{217836C4-E4EE-2B66-1D15-C6BBDE9C92D2}"/>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5" name="Content Placeholder 9">
            <a:extLst>
              <a:ext uri="{FF2B5EF4-FFF2-40B4-BE49-F238E27FC236}">
                <a16:creationId xmlns:a16="http://schemas.microsoft.com/office/drawing/2014/main" id="{AA29B49D-AEA4-F981-4E90-88214B66A740}"/>
              </a:ext>
            </a:extLst>
          </p:cNvPr>
          <p:cNvSpPr txBox="1">
            <a:spLocks/>
          </p:cNvSpPr>
          <p:nvPr/>
        </p:nvSpPr>
        <p:spPr>
          <a:xfrm>
            <a:off x="955856" y="1169492"/>
            <a:ext cx="4501182" cy="894401"/>
          </a:xfrm>
          <a:prstGeom prst="rect">
            <a:avLst/>
          </a:prstGeom>
        </p:spPr>
        <p:txBody>
          <a:bodyPr>
            <a:normAutofit/>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Results for BELPEX prices using a building simulator</a:t>
            </a:r>
          </a:p>
          <a:p>
            <a:endParaRPr lang="en-US" kern="0" dirty="0"/>
          </a:p>
          <a:p>
            <a:endParaRPr lang="en-US" kern="0" dirty="0"/>
          </a:p>
        </p:txBody>
      </p:sp>
      <p:sp>
        <p:nvSpPr>
          <p:cNvPr id="6" name="Content Placeholder 16">
            <a:extLst>
              <a:ext uri="{FF2B5EF4-FFF2-40B4-BE49-F238E27FC236}">
                <a16:creationId xmlns:a16="http://schemas.microsoft.com/office/drawing/2014/main" id="{BA793663-412D-531E-90F2-E10D1A279BEE}"/>
              </a:ext>
            </a:extLst>
          </p:cNvPr>
          <p:cNvSpPr txBox="1">
            <a:spLocks/>
          </p:cNvSpPr>
          <p:nvPr/>
        </p:nvSpPr>
        <p:spPr>
          <a:xfrm>
            <a:off x="6951518" y="1169493"/>
            <a:ext cx="4880798" cy="1002026"/>
          </a:xfrm>
          <a:prstGeom prst="rect">
            <a:avLst/>
          </a:prstGeom>
        </p:spPr>
        <p:txBody>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Comparison over different training data sizes and agent types</a:t>
            </a:r>
          </a:p>
        </p:txBody>
      </p:sp>
      <p:pic>
        <p:nvPicPr>
          <p:cNvPr id="7" name="Picture 6">
            <a:extLst>
              <a:ext uri="{FF2B5EF4-FFF2-40B4-BE49-F238E27FC236}">
                <a16:creationId xmlns:a16="http://schemas.microsoft.com/office/drawing/2014/main" id="{77B2A1B0-A96A-754E-982C-9F0CECB619E0}"/>
              </a:ext>
            </a:extLst>
          </p:cNvPr>
          <p:cNvPicPr>
            <a:picLocks noChangeAspect="1"/>
          </p:cNvPicPr>
          <p:nvPr/>
        </p:nvPicPr>
        <p:blipFill>
          <a:blip r:embed="rId2"/>
          <a:stretch>
            <a:fillRect/>
          </a:stretch>
        </p:blipFill>
        <p:spPr>
          <a:xfrm>
            <a:off x="686417" y="2198644"/>
            <a:ext cx="5087248" cy="3815436"/>
          </a:xfrm>
          <a:prstGeom prst="rect">
            <a:avLst/>
          </a:prstGeom>
        </p:spPr>
      </p:pic>
      <p:pic>
        <p:nvPicPr>
          <p:cNvPr id="8" name="Picture 7">
            <a:extLst>
              <a:ext uri="{FF2B5EF4-FFF2-40B4-BE49-F238E27FC236}">
                <a16:creationId xmlns:a16="http://schemas.microsoft.com/office/drawing/2014/main" id="{D6D9BE0A-79BD-560E-C268-0B741E61A7E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128"/>
          <a:stretch/>
        </p:blipFill>
        <p:spPr>
          <a:xfrm>
            <a:off x="6337690" y="2356136"/>
            <a:ext cx="5494626" cy="3657944"/>
          </a:xfrm>
          <a:prstGeom prst="rect">
            <a:avLst/>
          </a:prstGeom>
        </p:spPr>
      </p:pic>
      <p:sp>
        <p:nvSpPr>
          <p:cNvPr id="9" name="Down Arrow 8">
            <a:extLst>
              <a:ext uri="{FF2B5EF4-FFF2-40B4-BE49-F238E27FC236}">
                <a16:creationId xmlns:a16="http://schemas.microsoft.com/office/drawing/2014/main" id="{C1CF1EA0-CD2E-D51B-85C2-8500A5F1F160}"/>
              </a:ext>
            </a:extLst>
          </p:cNvPr>
          <p:cNvSpPr/>
          <p:nvPr/>
        </p:nvSpPr>
        <p:spPr>
          <a:xfrm rot="8795988">
            <a:off x="3169998"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0" name="Down Arrow 9">
            <a:extLst>
              <a:ext uri="{FF2B5EF4-FFF2-40B4-BE49-F238E27FC236}">
                <a16:creationId xmlns:a16="http://schemas.microsoft.com/office/drawing/2014/main" id="{AF803E84-C15E-B0F0-2FB0-3B13A98650EE}"/>
              </a:ext>
            </a:extLst>
          </p:cNvPr>
          <p:cNvSpPr/>
          <p:nvPr/>
        </p:nvSpPr>
        <p:spPr>
          <a:xfrm rot="8795988">
            <a:off x="236228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Down Arrow 10">
            <a:extLst>
              <a:ext uri="{FF2B5EF4-FFF2-40B4-BE49-F238E27FC236}">
                <a16:creationId xmlns:a16="http://schemas.microsoft.com/office/drawing/2014/main" id="{CC809BFE-42F6-C872-942B-04C066A70EFF}"/>
              </a:ext>
            </a:extLst>
          </p:cNvPr>
          <p:cNvSpPr/>
          <p:nvPr/>
        </p:nvSpPr>
        <p:spPr>
          <a:xfrm rot="8795988">
            <a:off x="1625083"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2" name="Down Arrow 11">
            <a:extLst>
              <a:ext uri="{FF2B5EF4-FFF2-40B4-BE49-F238E27FC236}">
                <a16:creationId xmlns:a16="http://schemas.microsoft.com/office/drawing/2014/main" id="{35045CF3-7969-FB9B-BF66-D9BBB2CEAF8B}"/>
              </a:ext>
            </a:extLst>
          </p:cNvPr>
          <p:cNvSpPr/>
          <p:nvPr/>
        </p:nvSpPr>
        <p:spPr>
          <a:xfrm rot="8795988">
            <a:off x="120449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Down Arrow 12">
            <a:extLst>
              <a:ext uri="{FF2B5EF4-FFF2-40B4-BE49-F238E27FC236}">
                <a16:creationId xmlns:a16="http://schemas.microsoft.com/office/drawing/2014/main" id="{58B2B9AA-0F54-6ADD-78FE-AE5153C6D884}"/>
              </a:ext>
            </a:extLst>
          </p:cNvPr>
          <p:cNvSpPr/>
          <p:nvPr/>
        </p:nvSpPr>
        <p:spPr>
          <a:xfrm rot="8795988">
            <a:off x="377061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4" name="Down Arrow 13">
            <a:extLst>
              <a:ext uri="{FF2B5EF4-FFF2-40B4-BE49-F238E27FC236}">
                <a16:creationId xmlns:a16="http://schemas.microsoft.com/office/drawing/2014/main" id="{893C5CC1-840B-17B9-853D-E42C96D51A59}"/>
              </a:ext>
            </a:extLst>
          </p:cNvPr>
          <p:cNvSpPr/>
          <p:nvPr/>
        </p:nvSpPr>
        <p:spPr>
          <a:xfrm rot="8795988">
            <a:off x="418614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Down Arrow 14">
            <a:extLst>
              <a:ext uri="{FF2B5EF4-FFF2-40B4-BE49-F238E27FC236}">
                <a16:creationId xmlns:a16="http://schemas.microsoft.com/office/drawing/2014/main" id="{470F39A1-EF8D-5662-E4ED-1E16BE74BE06}"/>
              </a:ext>
            </a:extLst>
          </p:cNvPr>
          <p:cNvSpPr/>
          <p:nvPr/>
        </p:nvSpPr>
        <p:spPr>
          <a:xfrm rot="8795988">
            <a:off x="4625460"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6" name="Rectangle 15">
            <a:extLst>
              <a:ext uri="{FF2B5EF4-FFF2-40B4-BE49-F238E27FC236}">
                <a16:creationId xmlns:a16="http://schemas.microsoft.com/office/drawing/2014/main" id="{88D2CE2C-AE8B-0BCD-88A8-CE8B7672576C}"/>
              </a:ext>
            </a:extLst>
          </p:cNvPr>
          <p:cNvSpPr/>
          <p:nvPr/>
        </p:nvSpPr>
        <p:spPr>
          <a:xfrm>
            <a:off x="813915" y="4367828"/>
            <a:ext cx="204913" cy="36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TextBox 16">
            <a:extLst>
              <a:ext uri="{FF2B5EF4-FFF2-40B4-BE49-F238E27FC236}">
                <a16:creationId xmlns:a16="http://schemas.microsoft.com/office/drawing/2014/main" id="{EB6C1DA4-1AFC-3BCF-E867-7446621FF899}"/>
              </a:ext>
            </a:extLst>
          </p:cNvPr>
          <p:cNvSpPr txBox="1"/>
          <p:nvPr/>
        </p:nvSpPr>
        <p:spPr>
          <a:xfrm>
            <a:off x="724789" y="4450947"/>
            <a:ext cx="333745" cy="276999"/>
          </a:xfrm>
          <a:prstGeom prst="rect">
            <a:avLst/>
          </a:prstGeom>
          <a:noFill/>
        </p:spPr>
        <p:txBody>
          <a:bodyPr wrap="none" rtlCol="0">
            <a:spAutoFit/>
          </a:bodyPr>
          <a:lstStyle/>
          <a:p>
            <a:pPr algn="r"/>
            <a:r>
              <a:rPr lang="en-BE" sz="1200" b="1" dirty="0">
                <a:solidFill>
                  <a:schemeClr val="accent2"/>
                </a:solidFill>
                <a:latin typeface="UGent Panno Text" panose="02000506040000040003" pitchFamily="2" charset="0"/>
              </a:rPr>
              <a:t>On</a:t>
            </a:r>
          </a:p>
        </p:txBody>
      </p:sp>
      <p:sp>
        <p:nvSpPr>
          <p:cNvPr id="19" name="TextBox 18">
            <a:extLst>
              <a:ext uri="{FF2B5EF4-FFF2-40B4-BE49-F238E27FC236}">
                <a16:creationId xmlns:a16="http://schemas.microsoft.com/office/drawing/2014/main" id="{542128AA-0E42-695A-3309-D094BF771A72}"/>
              </a:ext>
            </a:extLst>
          </p:cNvPr>
          <p:cNvSpPr txBox="1"/>
          <p:nvPr/>
        </p:nvSpPr>
        <p:spPr>
          <a:xfrm>
            <a:off x="6951518" y="4919699"/>
            <a:ext cx="2426228" cy="809069"/>
          </a:xfrm>
          <a:prstGeom prst="rect">
            <a:avLst/>
          </a:prstGeom>
          <a:solidFill>
            <a:srgbClr val="FFFFFF">
              <a:alpha val="51373"/>
            </a:srgbClr>
          </a:solidFill>
        </p:spPr>
        <p:txBody>
          <a:bodyPr wrap="square" rtlCol="0">
            <a:spAutoFit/>
          </a:bodyPr>
          <a:lstStyle/>
          <a:p>
            <a:pPr algn="ctr">
              <a:lnSpc>
                <a:spcPct val="85000"/>
              </a:lnSpc>
            </a:pPr>
            <a:r>
              <a:rPr lang="en-US" sz="1800" b="1" dirty="0">
                <a:solidFill>
                  <a:srgbClr val="F56C42"/>
                </a:solidFill>
                <a:latin typeface="+mn-lt"/>
              </a:rPr>
              <a:t>Lower overall cost,</a:t>
            </a:r>
          </a:p>
          <a:p>
            <a:pPr algn="ctr">
              <a:lnSpc>
                <a:spcPct val="85000"/>
              </a:lnSpc>
            </a:pPr>
            <a:r>
              <a:rPr lang="en-US" sz="1800" b="1" dirty="0">
                <a:solidFill>
                  <a:srgbClr val="F56C42"/>
                </a:solidFill>
                <a:latin typeface="+mn-lt"/>
              </a:rPr>
              <a:t>especially for low volumes of training data</a:t>
            </a:r>
            <a:endParaRPr lang="en-BE" sz="1800" b="1" dirty="0">
              <a:solidFill>
                <a:srgbClr val="F56C42"/>
              </a:solidFill>
              <a:latin typeface="+mn-lt"/>
            </a:endParaRPr>
          </a:p>
        </p:txBody>
      </p:sp>
      <p:grpSp>
        <p:nvGrpSpPr>
          <p:cNvPr id="20" name="Group 19">
            <a:extLst>
              <a:ext uri="{FF2B5EF4-FFF2-40B4-BE49-F238E27FC236}">
                <a16:creationId xmlns:a16="http://schemas.microsoft.com/office/drawing/2014/main" id="{38E4D78A-FB75-5491-A736-68902043A0C6}"/>
              </a:ext>
            </a:extLst>
          </p:cNvPr>
          <p:cNvGrpSpPr/>
          <p:nvPr/>
        </p:nvGrpSpPr>
        <p:grpSpPr>
          <a:xfrm flipV="1">
            <a:off x="9085003" y="2712284"/>
            <a:ext cx="1149511" cy="366969"/>
            <a:chOff x="6739122" y="1748900"/>
            <a:chExt cx="867684" cy="337352"/>
          </a:xfrm>
        </p:grpSpPr>
        <p:cxnSp>
          <p:nvCxnSpPr>
            <p:cNvPr id="21" name="Straight Arrow Connector 20">
              <a:extLst>
                <a:ext uri="{FF2B5EF4-FFF2-40B4-BE49-F238E27FC236}">
                  <a16:creationId xmlns:a16="http://schemas.microsoft.com/office/drawing/2014/main" id="{0A8C904A-3177-0E5D-3647-A0AA187C7F11}"/>
                </a:ext>
              </a:extLst>
            </p:cNvPr>
            <p:cNvCxnSpPr>
              <a:cxnSpLocks/>
            </p:cNvCxnSpPr>
            <p:nvPr/>
          </p:nvCxnSpPr>
          <p:spPr>
            <a:xfrm flipH="1">
              <a:off x="6739122"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BA0C805-8BD4-EEA7-6B40-56FEA6D94E92}"/>
                </a:ext>
              </a:extLst>
            </p:cNvPr>
            <p:cNvCxnSpPr>
              <a:cxnSpLocks/>
            </p:cNvCxnSpPr>
            <p:nvPr/>
          </p:nvCxnSpPr>
          <p:spPr>
            <a:xfrm>
              <a:off x="7385835"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Rectangle 22">
            <a:extLst>
              <a:ext uri="{FF2B5EF4-FFF2-40B4-BE49-F238E27FC236}">
                <a16:creationId xmlns:a16="http://schemas.microsoft.com/office/drawing/2014/main" id="{F77FF311-B14B-BD93-BAF8-23BD7F97EF95}"/>
              </a:ext>
            </a:extLst>
          </p:cNvPr>
          <p:cNvSpPr/>
          <p:nvPr/>
        </p:nvSpPr>
        <p:spPr>
          <a:xfrm>
            <a:off x="1151499" y="5039331"/>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4" name="Rectangle 23">
            <a:extLst>
              <a:ext uri="{FF2B5EF4-FFF2-40B4-BE49-F238E27FC236}">
                <a16:creationId xmlns:a16="http://schemas.microsoft.com/office/drawing/2014/main" id="{2FFAC1F9-C115-DFAD-0DC5-575B77B46886}"/>
              </a:ext>
            </a:extLst>
          </p:cNvPr>
          <p:cNvSpPr/>
          <p:nvPr/>
        </p:nvSpPr>
        <p:spPr>
          <a:xfrm>
            <a:off x="1617960" y="5164650"/>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5" name="Rectangle 24">
            <a:extLst>
              <a:ext uri="{FF2B5EF4-FFF2-40B4-BE49-F238E27FC236}">
                <a16:creationId xmlns:a16="http://schemas.microsoft.com/office/drawing/2014/main" id="{D81A0726-7066-3672-01D1-B2FE42D05DE6}"/>
              </a:ext>
            </a:extLst>
          </p:cNvPr>
          <p:cNvSpPr/>
          <p:nvPr/>
        </p:nvSpPr>
        <p:spPr>
          <a:xfrm>
            <a:off x="2300241" y="5338697"/>
            <a:ext cx="230811" cy="123600"/>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6" name="Rectangle 25">
            <a:extLst>
              <a:ext uri="{FF2B5EF4-FFF2-40B4-BE49-F238E27FC236}">
                <a16:creationId xmlns:a16="http://schemas.microsoft.com/office/drawing/2014/main" id="{D280854E-6C1E-4324-9782-085D67EAC166}"/>
              </a:ext>
            </a:extLst>
          </p:cNvPr>
          <p:cNvSpPr/>
          <p:nvPr/>
        </p:nvSpPr>
        <p:spPr>
          <a:xfrm>
            <a:off x="3117000" y="5400497"/>
            <a:ext cx="284312" cy="202618"/>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7" name="Rectangle 26">
            <a:extLst>
              <a:ext uri="{FF2B5EF4-FFF2-40B4-BE49-F238E27FC236}">
                <a16:creationId xmlns:a16="http://schemas.microsoft.com/office/drawing/2014/main" id="{ACA18A64-E9AC-FBFA-CFE2-0E2F04AC5523}"/>
              </a:ext>
            </a:extLst>
          </p:cNvPr>
          <p:cNvSpPr/>
          <p:nvPr/>
        </p:nvSpPr>
        <p:spPr>
          <a:xfrm>
            <a:off x="3741398" y="5081106"/>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8" name="Rectangle 27">
            <a:extLst>
              <a:ext uri="{FF2B5EF4-FFF2-40B4-BE49-F238E27FC236}">
                <a16:creationId xmlns:a16="http://schemas.microsoft.com/office/drawing/2014/main" id="{F10AE82D-84F7-E475-BD5F-04D75C262EBA}"/>
              </a:ext>
            </a:extLst>
          </p:cNvPr>
          <p:cNvSpPr/>
          <p:nvPr/>
        </p:nvSpPr>
        <p:spPr>
          <a:xfrm>
            <a:off x="4207859" y="5122878"/>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9" name="Rectangle 28">
            <a:extLst>
              <a:ext uri="{FF2B5EF4-FFF2-40B4-BE49-F238E27FC236}">
                <a16:creationId xmlns:a16="http://schemas.microsoft.com/office/drawing/2014/main" id="{F2B04DBE-83DF-F5AB-7BFF-2DA6FFFB1F4F}"/>
              </a:ext>
            </a:extLst>
          </p:cNvPr>
          <p:cNvSpPr/>
          <p:nvPr/>
        </p:nvSpPr>
        <p:spPr>
          <a:xfrm>
            <a:off x="4625994" y="4964842"/>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0" name="TextBox 29">
            <a:extLst>
              <a:ext uri="{FF2B5EF4-FFF2-40B4-BE49-F238E27FC236}">
                <a16:creationId xmlns:a16="http://schemas.microsoft.com/office/drawing/2014/main" id="{DDC70581-C561-8849-1890-CEC74BE958E0}"/>
              </a:ext>
            </a:extLst>
          </p:cNvPr>
          <p:cNvSpPr txBox="1"/>
          <p:nvPr/>
        </p:nvSpPr>
        <p:spPr>
          <a:xfrm>
            <a:off x="8752706" y="3033490"/>
            <a:ext cx="1892176" cy="369332"/>
          </a:xfrm>
          <a:prstGeom prst="rect">
            <a:avLst/>
          </a:prstGeom>
          <a:noFill/>
        </p:spPr>
        <p:txBody>
          <a:bodyPr wrap="square" rtlCol="0">
            <a:spAutoFit/>
          </a:bodyPr>
          <a:lstStyle/>
          <a:p>
            <a:pPr algn="ctr"/>
            <a:r>
              <a:rPr lang="en-GB" sz="1800" dirty="0">
                <a:solidFill>
                  <a:schemeClr val="bg2"/>
                </a:solidFill>
                <a:latin typeface="+mn-lt"/>
              </a:rPr>
              <a:t>B</a:t>
            </a:r>
            <a:r>
              <a:rPr lang="en-BE" sz="1800" dirty="0">
                <a:solidFill>
                  <a:schemeClr val="bg2"/>
                </a:solidFill>
                <a:latin typeface="+mn-lt"/>
              </a:rPr>
              <a:t>lack box models</a:t>
            </a:r>
          </a:p>
        </p:txBody>
      </p:sp>
      <p:sp>
        <p:nvSpPr>
          <p:cNvPr id="34" name="Process 33">
            <a:extLst>
              <a:ext uri="{FF2B5EF4-FFF2-40B4-BE49-F238E27FC236}">
                <a16:creationId xmlns:a16="http://schemas.microsoft.com/office/drawing/2014/main" id="{BD20DF96-6D6B-FCA9-2DC5-A9E2907B054F}"/>
              </a:ext>
            </a:extLst>
          </p:cNvPr>
          <p:cNvSpPr/>
          <p:nvPr/>
        </p:nvSpPr>
        <p:spPr>
          <a:xfrm>
            <a:off x="1058534" y="3954162"/>
            <a:ext cx="686728" cy="230946"/>
          </a:xfrm>
          <a:prstGeom prst="flowChartProcess">
            <a:avLst/>
          </a:prstGeom>
          <a:solidFill>
            <a:schemeClr val="accent2">
              <a:lumMod val="60000"/>
              <a:lumOff val="4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TextBox 32">
            <a:extLst>
              <a:ext uri="{FF2B5EF4-FFF2-40B4-BE49-F238E27FC236}">
                <a16:creationId xmlns:a16="http://schemas.microsoft.com/office/drawing/2014/main" id="{D03A0AE6-2291-A96B-7CF0-DCF06525FB8C}"/>
              </a:ext>
            </a:extLst>
          </p:cNvPr>
          <p:cNvSpPr txBox="1"/>
          <p:nvPr/>
        </p:nvSpPr>
        <p:spPr>
          <a:xfrm>
            <a:off x="682263" y="5445591"/>
            <a:ext cx="356187" cy="276999"/>
          </a:xfrm>
          <a:prstGeom prst="rect">
            <a:avLst/>
          </a:prstGeom>
          <a:solidFill>
            <a:schemeClr val="bg1"/>
          </a:solidFill>
        </p:spPr>
        <p:txBody>
          <a:bodyPr wrap="none" rtlCol="0">
            <a:spAutoFit/>
          </a:bodyPr>
          <a:lstStyle/>
          <a:p>
            <a:pPr algn="r"/>
            <a:r>
              <a:rPr lang="en-BE" sz="1200" b="1" dirty="0">
                <a:solidFill>
                  <a:schemeClr val="accent2"/>
                </a:solidFill>
                <a:latin typeface="UGent Panno Text" panose="02000506040000040003" pitchFamily="2" charset="0"/>
              </a:rPr>
              <a:t>Off</a:t>
            </a:r>
          </a:p>
        </p:txBody>
      </p:sp>
      <p:sp>
        <p:nvSpPr>
          <p:cNvPr id="18" name="TextBox 17">
            <a:extLst>
              <a:ext uri="{FF2B5EF4-FFF2-40B4-BE49-F238E27FC236}">
                <a16:creationId xmlns:a16="http://schemas.microsoft.com/office/drawing/2014/main" id="{A7D30CFE-8BEA-7680-7069-8C2178A5E5CF}"/>
              </a:ext>
            </a:extLst>
          </p:cNvPr>
          <p:cNvSpPr txBox="1"/>
          <p:nvPr/>
        </p:nvSpPr>
        <p:spPr>
          <a:xfrm>
            <a:off x="955857" y="3898346"/>
            <a:ext cx="2109809" cy="646331"/>
          </a:xfrm>
          <a:prstGeom prst="rect">
            <a:avLst/>
          </a:prstGeom>
          <a:solidFill>
            <a:srgbClr val="FFFFFF">
              <a:alpha val="51373"/>
            </a:srgbClr>
          </a:solidFill>
        </p:spPr>
        <p:txBody>
          <a:bodyPr wrap="square" rtlCol="0">
            <a:spAutoFit/>
          </a:bodyPr>
          <a:lstStyle/>
          <a:p>
            <a:pPr algn="ctr"/>
            <a:r>
              <a:rPr lang="en-GB" sz="1800" b="1" dirty="0">
                <a:solidFill>
                  <a:srgbClr val="149E75"/>
                </a:solidFill>
                <a:latin typeface="+mn-lt"/>
              </a:rPr>
              <a:t>H</a:t>
            </a:r>
            <a:r>
              <a:rPr lang="en-BE" sz="1800" b="1" dirty="0">
                <a:solidFill>
                  <a:srgbClr val="149E75"/>
                </a:solidFill>
                <a:latin typeface="+mn-lt"/>
              </a:rPr>
              <a:t>eating at (relatively) low price points</a:t>
            </a:r>
          </a:p>
        </p:txBody>
      </p:sp>
      <p:sp>
        <p:nvSpPr>
          <p:cNvPr id="35" name="Rectangle 34">
            <a:extLst>
              <a:ext uri="{FF2B5EF4-FFF2-40B4-BE49-F238E27FC236}">
                <a16:creationId xmlns:a16="http://schemas.microsoft.com/office/drawing/2014/main" id="{928EA6F2-08FF-71BE-9823-AFAE6570F40D}"/>
              </a:ext>
            </a:extLst>
          </p:cNvPr>
          <p:cNvSpPr/>
          <p:nvPr/>
        </p:nvSpPr>
        <p:spPr>
          <a:xfrm>
            <a:off x="1323432" y="4240044"/>
            <a:ext cx="789573" cy="2309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6" name="Rectangle 35">
            <a:extLst>
              <a:ext uri="{FF2B5EF4-FFF2-40B4-BE49-F238E27FC236}">
                <a16:creationId xmlns:a16="http://schemas.microsoft.com/office/drawing/2014/main" id="{FC294488-0EAE-5AF9-6D08-CCAD25CCC204}"/>
              </a:ext>
            </a:extLst>
          </p:cNvPr>
          <p:cNvSpPr/>
          <p:nvPr/>
        </p:nvSpPr>
        <p:spPr>
          <a:xfrm rot="745075">
            <a:off x="7272770" y="4599893"/>
            <a:ext cx="1349897" cy="224315"/>
          </a:xfrm>
          <a:prstGeom prst="rect">
            <a:avLst/>
          </a:prstGeom>
          <a:solidFill>
            <a:srgbClr val="F66C41">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Tree>
    <p:extLst>
      <p:ext uri="{BB962C8B-B14F-4D97-AF65-F5344CB8AC3E}">
        <p14:creationId xmlns:p14="http://schemas.microsoft.com/office/powerpoint/2010/main" val="2308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ctr"/>
          <a:lstStyle/>
          <a:p>
            <a:r>
              <a:rPr lang="en-GB" dirty="0"/>
              <a:t>PART II:</a:t>
            </a:r>
            <a:br>
              <a:rPr lang="en-GB" dirty="0"/>
            </a:br>
            <a:r>
              <a:rPr lang="en-GB" dirty="0"/>
              <a:t>Interpretable decision trees</a:t>
            </a:r>
            <a:br>
              <a:rPr lang="en-GB" dirty="0"/>
            </a:br>
            <a:r>
              <a:rPr lang="en-GB" dirty="0"/>
              <a:t>distilled from black-box RL policies</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5" name="Horizontal Scroll 4">
            <a:extLst>
              <a:ext uri="{FF2B5EF4-FFF2-40B4-BE49-F238E27FC236}">
                <a16:creationId xmlns:a16="http://schemas.microsoft.com/office/drawing/2014/main" id="{DFDC42D9-00CF-E146-1DE7-95E456092226}"/>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S.S. Karimi </a:t>
            </a:r>
            <a:r>
              <a:rPr lang="en-US" sz="1200" dirty="0" err="1">
                <a:solidFill>
                  <a:schemeClr val="accent4">
                    <a:lumMod val="50000"/>
                  </a:schemeClr>
                </a:solidFill>
                <a:latin typeface="UGent Panno Text" charset="0"/>
                <a:ea typeface="UGent Panno Text" charset="0"/>
                <a:cs typeface="UGent Panno Text" charset="0"/>
              </a:rPr>
              <a:t>Madahi</a:t>
            </a:r>
            <a:r>
              <a:rPr lang="en-US" sz="1200" dirty="0">
                <a:solidFill>
                  <a:schemeClr val="accent4">
                    <a:lumMod val="50000"/>
                  </a:schemeClr>
                </a:solidFill>
                <a:latin typeface="UGent Panno Text" charset="0"/>
                <a:ea typeface="UGent Panno Text" charset="0"/>
                <a:cs typeface="UGent Panno Text" charset="0"/>
              </a:rPr>
              <a:t>,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"Distill2Explain: Differentiable decision trees for explainable reinforcement learning in energy application controllers"</a:t>
            </a:r>
            <a:r>
              <a:rPr lang="en-US" sz="1200" dirty="0">
                <a:solidFill>
                  <a:schemeClr val="accent4">
                    <a:lumMod val="50000"/>
                  </a:schemeClr>
                </a:solidFill>
                <a:latin typeface="UGent Panno Text" charset="0"/>
                <a:ea typeface="UGent Panno Text" charset="0"/>
                <a:cs typeface="UGent Panno Text" charset="0"/>
              </a:rPr>
              <a:t>, in Proc. 15th ACM Int. Conf. Future Energy Sys. (e-Energy 2024), Singapore, 4-7 Jun. 2024, pp. 1-8. </a:t>
            </a:r>
            <a:r>
              <a:rPr lang="en-US" sz="1200" dirty="0">
                <a:solidFill>
                  <a:schemeClr val="accent4">
                    <a:lumMod val="50000"/>
                  </a:schemeClr>
                </a:solidFill>
                <a:latin typeface="UGent Panno Text" charset="0"/>
                <a:ea typeface="UGent Panno Text" charset="0"/>
                <a:cs typeface="UGent Panno Text" charset="0"/>
                <a:hlinkClick r:id="rId3"/>
              </a:rPr>
              <a:t>doi:10.1145/3632775.3661937</a:t>
            </a:r>
            <a:endParaRPr lang="en-US" sz="1200" dirty="0">
              <a:solidFill>
                <a:schemeClr val="accent4">
                  <a:lumMod val="50000"/>
                </a:schemeClr>
              </a:solidFill>
              <a:latin typeface="UGent Panno Text" charset="0"/>
              <a:ea typeface="UGent Panno Text" charset="0"/>
              <a:cs typeface="UGent Panno Text" charset="0"/>
            </a:endParaRPr>
          </a:p>
        </p:txBody>
      </p:sp>
      <p:sp>
        <p:nvSpPr>
          <p:cNvPr id="7" name="TextBox 6">
            <a:extLst>
              <a:ext uri="{FF2B5EF4-FFF2-40B4-BE49-F238E27FC236}">
                <a16:creationId xmlns:a16="http://schemas.microsoft.com/office/drawing/2014/main" id="{FFD6D0AB-1368-8346-E9C8-06116E110571}"/>
              </a:ext>
            </a:extLst>
          </p:cNvPr>
          <p:cNvSpPr txBox="1"/>
          <p:nvPr/>
        </p:nvSpPr>
        <p:spPr>
          <a:xfrm rot="19968531">
            <a:off x="8575342" y="5468754"/>
            <a:ext cx="864339"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Gargya!</a:t>
            </a:r>
          </a:p>
        </p:txBody>
      </p:sp>
      <p:sp>
        <p:nvSpPr>
          <p:cNvPr id="8" name="Freeform 7">
            <a:extLst>
              <a:ext uri="{FF2B5EF4-FFF2-40B4-BE49-F238E27FC236}">
                <a16:creationId xmlns:a16="http://schemas.microsoft.com/office/drawing/2014/main" id="{5FD72588-FD8F-5CC7-E675-668D142EE8F9}"/>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8CC79E-0F3C-06A3-537C-735BA48786CB}"/>
              </a:ext>
            </a:extLst>
          </p:cNvPr>
          <p:cNvPicPr>
            <a:picLocks noChangeAspect="1"/>
          </p:cNvPicPr>
          <p:nvPr/>
        </p:nvPicPr>
        <p:blipFill rotWithShape="1">
          <a:blip r:embed="rId4"/>
          <a:srcRect l="6972" t="8891" r="2366" b="29083"/>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67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Black-box Reinforcement Learning</a:t>
            </a:r>
          </a:p>
        </p:txBody>
      </p:sp>
      <p:pic>
        <p:nvPicPr>
          <p:cNvPr id="2" name="Content Placeholder 1">
            <a:extLst>
              <a:ext uri="{FF2B5EF4-FFF2-40B4-BE49-F238E27FC236}">
                <a16:creationId xmlns:a16="http://schemas.microsoft.com/office/drawing/2014/main" id="{C29867E0-9116-B13B-8762-DD099DED829D}"/>
              </a:ext>
            </a:extLst>
          </p:cNvPr>
          <p:cNvPicPr>
            <a:picLocks noGrp="1" noChangeAspect="1"/>
          </p:cNvPicPr>
          <p:nvPr>
            <p:ph idx="1"/>
          </p:nvPr>
        </p:nvPicPr>
        <p:blipFill>
          <a:blip r:embed="rId3"/>
          <a:stretch>
            <a:fillRect/>
          </a:stretch>
        </p:blipFill>
        <p:spPr>
          <a:xfrm>
            <a:off x="756168" y="2510352"/>
            <a:ext cx="2471338" cy="2051211"/>
          </a:xfrm>
          <a:prstGeom prst="rect">
            <a:avLst/>
          </a:prstGeom>
        </p:spPr>
      </p:pic>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4"/>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4" name="Group 53">
            <a:extLst>
              <a:ext uri="{FF2B5EF4-FFF2-40B4-BE49-F238E27FC236}">
                <a16:creationId xmlns:a16="http://schemas.microsoft.com/office/drawing/2014/main" id="{45E97E14-BEDC-B080-3F91-AA07F86F1A3C}"/>
              </a:ext>
            </a:extLst>
          </p:cNvPr>
          <p:cNvGrpSpPr/>
          <p:nvPr/>
        </p:nvGrpSpPr>
        <p:grpSpPr>
          <a:xfrm>
            <a:off x="7814636" y="3173369"/>
            <a:ext cx="2181308" cy="1259770"/>
            <a:chOff x="7602604" y="3305889"/>
            <a:chExt cx="2181308" cy="1259770"/>
          </a:xfrm>
        </p:grpSpPr>
        <p:grpSp>
          <p:nvGrpSpPr>
            <p:cNvPr id="50" name="Group 49">
              <a:extLst>
                <a:ext uri="{FF2B5EF4-FFF2-40B4-BE49-F238E27FC236}">
                  <a16:creationId xmlns:a16="http://schemas.microsoft.com/office/drawing/2014/main" id="{91F497A1-3A5C-8C6F-33E8-163664659CE1}"/>
                </a:ext>
              </a:extLst>
            </p:cNvPr>
            <p:cNvGrpSpPr/>
            <p:nvPr/>
          </p:nvGrpSpPr>
          <p:grpSpPr>
            <a:xfrm>
              <a:off x="8002355" y="330588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602604" y="373166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423912" y="373166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TextBox 51">
            <a:extLst>
              <a:ext uri="{FF2B5EF4-FFF2-40B4-BE49-F238E27FC236}">
                <a16:creationId xmlns:a16="http://schemas.microsoft.com/office/drawing/2014/main" id="{F444DFAC-3858-7403-0BAC-45FB8573E477}"/>
              </a:ext>
            </a:extLst>
          </p:cNvPr>
          <p:cNvSpPr txBox="1"/>
          <p:nvPr/>
        </p:nvSpPr>
        <p:spPr>
          <a:xfrm>
            <a:off x="6789075" y="3228737"/>
            <a:ext cx="974947" cy="1569660"/>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time</a:t>
            </a:r>
          </a:p>
          <a:p>
            <a:r>
              <a:rPr lang="en-BE" dirty="0">
                <a:latin typeface="+mn-lt"/>
              </a:rPr>
              <a:t>- load</a:t>
            </a:r>
          </a:p>
          <a:p>
            <a:r>
              <a:rPr lang="en-BE" dirty="0">
                <a:latin typeface="+mn-lt"/>
              </a:rPr>
              <a:t>- PV power</a:t>
            </a:r>
          </a:p>
          <a:p>
            <a:r>
              <a:rPr lang="en-BE" dirty="0">
                <a:latin typeface="+mn-lt"/>
              </a:rPr>
              <a:t>- . . .</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89252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2892527"/>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228737"/>
            <a:ext cx="1553630" cy="830997"/>
          </a:xfrm>
          <a:prstGeom prst="rect">
            <a:avLst/>
          </a:prstGeom>
          <a:solidFill>
            <a:schemeClr val="bg1"/>
          </a:solidFill>
        </p:spPr>
        <p:txBody>
          <a:bodyPr wrap="none" rtlCol="0">
            <a:spAutoFit/>
          </a:bodyPr>
          <a:lstStyle/>
          <a:p>
            <a:r>
              <a:rPr lang="en-BE" dirty="0">
                <a:latin typeface="+mn-lt"/>
              </a:rPr>
              <a:t>- heat pump power</a:t>
            </a:r>
          </a:p>
          <a:p>
            <a:r>
              <a:rPr lang="en-BE" dirty="0">
                <a:latin typeface="+mn-lt"/>
              </a:rPr>
              <a:t>- battery power</a:t>
            </a:r>
          </a:p>
          <a:p>
            <a:r>
              <a:rPr lang="en-BE" dirty="0">
                <a:latin typeface="+mn-lt"/>
              </a:rPr>
              <a:t>- . . .</a:t>
            </a: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0" name="Sun 59">
            <a:extLst>
              <a:ext uri="{FF2B5EF4-FFF2-40B4-BE49-F238E27FC236}">
                <a16:creationId xmlns:a16="http://schemas.microsoft.com/office/drawing/2014/main" id="{4105E9AA-B75C-1032-C3A6-B6FA01188E86}"/>
              </a:ext>
            </a:extLst>
          </p:cNvPr>
          <p:cNvSpPr/>
          <p:nvPr/>
        </p:nvSpPr>
        <p:spPr>
          <a:xfrm>
            <a:off x="2659268" y="2131348"/>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6" name="Group 5">
            <a:extLst>
              <a:ext uri="{FF2B5EF4-FFF2-40B4-BE49-F238E27FC236}">
                <a16:creationId xmlns:a16="http://schemas.microsoft.com/office/drawing/2014/main" id="{64415202-4548-8D45-7BD9-1D1E26EBCECF}"/>
              </a:ext>
            </a:extLst>
          </p:cNvPr>
          <p:cNvGrpSpPr/>
          <p:nvPr/>
        </p:nvGrpSpPr>
        <p:grpSpPr>
          <a:xfrm>
            <a:off x="6740149" y="989362"/>
            <a:ext cx="4812708" cy="2152164"/>
            <a:chOff x="6740149" y="989362"/>
            <a:chExt cx="4812708" cy="2152164"/>
          </a:xfrm>
        </p:grpSpPr>
        <p:sp>
          <p:nvSpPr>
            <p:cNvPr id="61" name="Arc 60">
              <a:extLst>
                <a:ext uri="{FF2B5EF4-FFF2-40B4-BE49-F238E27FC236}">
                  <a16:creationId xmlns:a16="http://schemas.microsoft.com/office/drawing/2014/main" id="{78736B96-590E-F329-9FC2-E0F394E88262}"/>
                </a:ext>
              </a:extLst>
            </p:cNvPr>
            <p:cNvSpPr/>
            <p:nvPr/>
          </p:nvSpPr>
          <p:spPr>
            <a:xfrm rot="19751202" flipH="1">
              <a:off x="8654440" y="1776458"/>
              <a:ext cx="357293" cy="1365068"/>
            </a:xfrm>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2506" y="1244422"/>
                    <a:pt x="169833" y="951666"/>
                    <a:pt x="111952" y="551490"/>
                  </a:cubicBezTo>
                  <a:cubicBezTo>
                    <a:pt x="107696" y="343861"/>
                    <a:pt x="37061" y="443683"/>
                    <a:pt x="134750" y="0"/>
                  </a:cubicBezTo>
                  <a:cubicBezTo>
                    <a:pt x="227328" y="118301"/>
                    <a:pt x="281021" y="317078"/>
                    <a:pt x="357293" y="441287"/>
                  </a:cubicBezTo>
                  <a:cubicBezTo>
                    <a:pt x="357203" y="608007"/>
                    <a:pt x="308785" y="705958"/>
                    <a:pt x="304739" y="903178"/>
                  </a:cubicBezTo>
                  <a:cubicBezTo>
                    <a:pt x="322836" y="1093224"/>
                    <a:pt x="251440" y="1170426"/>
                    <a:pt x="252184" y="1365068"/>
                  </a:cubicBezTo>
                  <a:close/>
                </a:path>
                <a:path w="357293" h="1365068" fill="none" extrusionOk="0">
                  <a:moveTo>
                    <a:pt x="252184" y="1365068"/>
                  </a:moveTo>
                  <a:cubicBezTo>
                    <a:pt x="117820" y="1225597"/>
                    <a:pt x="-16439" y="1091217"/>
                    <a:pt x="149" y="679495"/>
                  </a:cubicBezTo>
                  <a:cubicBezTo>
                    <a:pt x="-14425" y="492208"/>
                    <a:pt x="82416" y="212869"/>
                    <a:pt x="134750" y="0"/>
                  </a:cubicBezTo>
                </a:path>
              </a:pathLst>
            </a:custGeom>
            <a:noFill/>
            <a:ln w="38100">
              <a:solidFill>
                <a:schemeClr val="accent3"/>
              </a:solidFill>
              <a:headEnd type="none" w="med" len="med"/>
              <a:tailEnd type="triangle" w="med" len="med"/>
              <a:extLst>
                <a:ext uri="{C807C97D-BFC1-408E-A445-0C87EB9F89A2}">
                  <ask:lineSketchStyleProps xmlns:ask="http://schemas.microsoft.com/office/drawing/2018/sketchyshapes" sd="2439732824">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3895" y="1221352"/>
                            <a:pt x="149962" y="932690"/>
                            <a:pt x="111952" y="551490"/>
                          </a:cubicBezTo>
                          <a:cubicBezTo>
                            <a:pt x="107545" y="347854"/>
                            <a:pt x="35615" y="439922"/>
                            <a:pt x="134750" y="0"/>
                          </a:cubicBezTo>
                          <a:cubicBezTo>
                            <a:pt x="217762" y="119126"/>
                            <a:pt x="261624" y="322652"/>
                            <a:pt x="357293" y="441287"/>
                          </a:cubicBezTo>
                          <a:cubicBezTo>
                            <a:pt x="356800" y="616959"/>
                            <a:pt x="291684" y="703669"/>
                            <a:pt x="304739" y="903178"/>
                          </a:cubicBezTo>
                          <a:cubicBezTo>
                            <a:pt x="317794" y="1102687"/>
                            <a:pt x="246416" y="1166738"/>
                            <a:pt x="252184" y="1365068"/>
                          </a:cubicBezTo>
                          <a:close/>
                        </a:path>
                        <a:path w="357293" h="1365068" fill="none" extrusionOk="0">
                          <a:moveTo>
                            <a:pt x="252184" y="1365068"/>
                          </a:moveTo>
                          <a:cubicBezTo>
                            <a:pt x="105994" y="1199561"/>
                            <a:pt x="418" y="1066434"/>
                            <a:pt x="149" y="679495"/>
                          </a:cubicBezTo>
                          <a:cubicBezTo>
                            <a:pt x="-7641" y="480919"/>
                            <a:pt x="85200" y="201174"/>
                            <a:pt x="134750" y="0"/>
                          </a:cubicBezTo>
                        </a:path>
                      </a:pathLst>
                    </a:cu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2" name="TextBox 61">
              <a:extLst>
                <a:ext uri="{FF2B5EF4-FFF2-40B4-BE49-F238E27FC236}">
                  <a16:creationId xmlns:a16="http://schemas.microsoft.com/office/drawing/2014/main" id="{5E7325A9-CFDD-8B56-E8D5-3D43A199AB5F}"/>
                </a:ext>
              </a:extLst>
            </p:cNvPr>
            <p:cNvSpPr txBox="1"/>
            <p:nvPr/>
          </p:nvSpPr>
          <p:spPr>
            <a:xfrm>
              <a:off x="6740149" y="989362"/>
              <a:ext cx="4812708" cy="855940"/>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Black-box model: cannot explain </a:t>
              </a:r>
              <a:r>
                <a:rPr lang="en-BE" sz="3200" b="1" u="sng" dirty="0">
                  <a:solidFill>
                    <a:schemeClr val="accent3"/>
                  </a:solidFill>
                  <a:latin typeface="Caveat" pitchFamily="2" charset="77"/>
                </a:rPr>
                <a:t>why</a:t>
              </a:r>
              <a:r>
                <a:rPr lang="en-BE" sz="3200" b="1" dirty="0">
                  <a:solidFill>
                    <a:schemeClr val="accent3"/>
                  </a:solidFill>
                  <a:latin typeface="Caveat" pitchFamily="2" charset="77"/>
                </a:rPr>
                <a:t> a given action is chosen . . .</a:t>
              </a:r>
            </a:p>
          </p:txBody>
        </p:sp>
      </p:grpSp>
    </p:spTree>
    <p:extLst>
      <p:ext uri="{BB962C8B-B14F-4D97-AF65-F5344CB8AC3E}">
        <p14:creationId xmlns:p14="http://schemas.microsoft.com/office/powerpoint/2010/main" val="7263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altLang="zh-CN" dirty="0">
                <a:ea typeface="宋体" charset="-122"/>
                <a:cs typeface="宋体" charset="-122"/>
              </a:rPr>
              <a:t>Self-Introduction – Chris </a:t>
            </a:r>
            <a:r>
              <a:rPr lang="en-US" altLang="zh-CN" dirty="0" err="1">
                <a:ea typeface="宋体" charset="-122"/>
                <a:cs typeface="宋体" charset="-122"/>
              </a:rPr>
              <a:t>Develder</a:t>
            </a:r>
            <a:r>
              <a:rPr lang="en-US" altLang="zh-CN" baseline="30000" dirty="0">
                <a:solidFill>
                  <a:schemeClr val="accent6">
                    <a:lumMod val="60000"/>
                    <a:lumOff val="40000"/>
                  </a:schemeClr>
                </a:solidFill>
                <a:ea typeface="宋体" charset="-122"/>
                <a:cs typeface="宋体" charset="-122"/>
              </a:rPr>
              <a:t>[1]</a:t>
            </a:r>
          </a:p>
        </p:txBody>
      </p:sp>
      <p:sp>
        <p:nvSpPr>
          <p:cNvPr id="22534" name="Rectangle 3"/>
          <p:cNvSpPr>
            <a:spLocks noGrp="1" noChangeArrowheads="1"/>
          </p:cNvSpPr>
          <p:nvPr>
            <p:ph idx="4294967295"/>
          </p:nvPr>
        </p:nvSpPr>
        <p:spPr>
          <a:prstGeom prst="rect">
            <a:avLst/>
          </a:prstGeom>
        </p:spPr>
        <p:txBody>
          <a:bodyPr/>
          <a:lstStyle/>
          <a:p>
            <a:pPr eaLnBrk="1" hangingPunct="1"/>
            <a:r>
              <a:rPr lang="en-US" altLang="zh-CN" dirty="0">
                <a:ea typeface="宋体" charset="-122"/>
                <a:cs typeface="宋体" charset="-122"/>
              </a:rPr>
              <a:t>Professor at Ghent University, Belgium,</a:t>
            </a:r>
            <a:r>
              <a:rPr lang="en-US" altLang="zh-CN" dirty="0">
                <a:solidFill>
                  <a:schemeClr val="accent6"/>
                </a:solidFill>
                <a:ea typeface="宋体" charset="-122"/>
                <a:cs typeface="宋体" charset="-122"/>
              </a:rPr>
              <a:t> </a:t>
            </a:r>
            <a:r>
              <a:rPr lang="en-US" altLang="zh-CN" dirty="0">
                <a:ea typeface="宋体" charset="-122"/>
                <a:cs typeface="宋体" charset="-122"/>
              </a:rPr>
              <a:t>since Oct. 2007</a:t>
            </a:r>
          </a:p>
          <a:p>
            <a:pPr marL="485775" lvl="2"/>
            <a:r>
              <a:rPr lang="en-US" altLang="zh-CN" dirty="0">
                <a:ea typeface="宋体" charset="-122"/>
                <a:cs typeface="宋体" charset="-122"/>
              </a:rPr>
              <a:t>Research Interests:</a:t>
            </a:r>
            <a:br>
              <a:rPr lang="en-US" altLang="zh-CN" b="1" dirty="0">
                <a:solidFill>
                  <a:schemeClr val="accent3"/>
                </a:solidFill>
                <a:ea typeface="宋体" charset="-122"/>
                <a:cs typeface="宋体" charset="-122"/>
              </a:rPr>
            </a:br>
            <a:r>
              <a:rPr lang="en-US" altLang="zh-CN" b="1" dirty="0">
                <a:ea typeface="宋体" charset="-122"/>
                <a:cs typeface="宋体" charset="-122"/>
              </a:rPr>
              <a:t>- </a:t>
            </a:r>
            <a:r>
              <a:rPr lang="en-US" altLang="zh-CN" b="1" dirty="0">
                <a:solidFill>
                  <a:srgbClr val="C00000"/>
                </a:solidFill>
                <a:ea typeface="宋体" charset="-122"/>
                <a:cs typeface="宋体" charset="-122"/>
              </a:rPr>
              <a:t>AI4E Team: Artificial intelligence for energy applications</a:t>
            </a:r>
            <a:r>
              <a:rPr lang="en-US" altLang="zh-CN" dirty="0">
                <a:ea typeface="宋体" charset="-122"/>
                <a:cs typeface="宋体" charset="-122"/>
              </a:rPr>
              <a:t>:</a:t>
            </a:r>
            <a:r>
              <a:rPr lang="en-US" altLang="zh-CN" b="1" baseline="30000" dirty="0">
                <a:solidFill>
                  <a:schemeClr val="accent6">
                    <a:lumMod val="60000"/>
                    <a:lumOff val="40000"/>
                  </a:schemeClr>
                </a:solidFill>
                <a:ea typeface="宋体" charset="-122"/>
                <a:cs typeface="宋体" charset="-122"/>
              </a:rPr>
              <a:t>[2]</a:t>
            </a:r>
            <a:r>
              <a:rPr lang="en-US" altLang="zh-CN" dirty="0">
                <a:ea typeface="宋体" charset="-122"/>
                <a:cs typeface="宋体" charset="-122"/>
              </a:rPr>
              <a:t> data analysis &amp; machine learning for the energy transition</a:t>
            </a:r>
            <a:br>
              <a:rPr lang="en-US" altLang="zh-CN" dirty="0">
                <a:ea typeface="宋体" charset="-122"/>
                <a:cs typeface="宋体" charset="-122"/>
              </a:rPr>
            </a:br>
            <a:r>
              <a:rPr lang="en-US" altLang="zh-CN" b="1" dirty="0">
                <a:ea typeface="宋体" charset="-122"/>
                <a:cs typeface="宋体" charset="-122"/>
              </a:rPr>
              <a:t>- </a:t>
            </a:r>
            <a:r>
              <a:rPr lang="en-US" altLang="zh-CN" b="1" dirty="0">
                <a:solidFill>
                  <a:schemeClr val="accent3"/>
                </a:solidFill>
                <a:ea typeface="宋体" charset="-122"/>
                <a:cs typeface="宋体" charset="-122"/>
              </a:rPr>
              <a:t>T2K Team: Natural language processing (NLP)</a:t>
            </a:r>
            <a:r>
              <a:rPr lang="en-US" altLang="zh-CN" dirty="0">
                <a:ea typeface="宋体" charset="-122"/>
                <a:cs typeface="宋体" charset="-122"/>
              </a:rPr>
              <a:t>:</a:t>
            </a:r>
            <a:r>
              <a:rPr lang="en-US" altLang="zh-CN" b="1" baseline="30000" dirty="0">
                <a:solidFill>
                  <a:schemeClr val="accent6">
                    <a:lumMod val="60000"/>
                    <a:lumOff val="40000"/>
                  </a:schemeClr>
                </a:solidFill>
                <a:ea typeface="宋体" charset="-122"/>
                <a:cs typeface="宋体" charset="-122"/>
              </a:rPr>
              <a:t>[3]</a:t>
            </a:r>
            <a:r>
              <a:rPr lang="en-US" altLang="zh-CN" b="1" dirty="0">
                <a:ea typeface="宋体" charset="-122"/>
                <a:cs typeface="宋体" charset="-122"/>
              </a:rPr>
              <a:t> </a:t>
            </a:r>
            <a:r>
              <a:rPr lang="en-US" altLang="zh-CN" dirty="0">
                <a:ea typeface="宋体" charset="-122"/>
                <a:cs typeface="宋体" charset="-122"/>
              </a:rPr>
              <a:t>information extraction (IE), conversational agents, etc.</a:t>
            </a:r>
            <a:br>
              <a:rPr lang="en-US" altLang="zh-CN" b="1" dirty="0">
                <a:ea typeface="宋体" charset="-122"/>
                <a:cs typeface="宋体" charset="-122"/>
              </a:rPr>
            </a:br>
            <a:r>
              <a:rPr lang="en-US" altLang="zh-CN" dirty="0">
                <a:ea typeface="宋体" charset="-122"/>
                <a:cs typeface="宋体" charset="-122"/>
              </a:rPr>
              <a:t>- </a:t>
            </a:r>
            <a:r>
              <a:rPr lang="en-US" altLang="zh-CN" dirty="0">
                <a:solidFill>
                  <a:schemeClr val="bg2"/>
                </a:solidFill>
                <a:ea typeface="宋体" charset="-122"/>
                <a:cs typeface="宋体" charset="-122"/>
              </a:rPr>
              <a:t>Past: track record in dimensioning and optimizing </a:t>
            </a:r>
            <a:r>
              <a:rPr lang="en-US" altLang="zh-CN" b="1" dirty="0">
                <a:solidFill>
                  <a:schemeClr val="bg2"/>
                </a:solidFill>
                <a:ea typeface="宋体" charset="-122"/>
                <a:cs typeface="宋体" charset="-122"/>
              </a:rPr>
              <a:t>optical</a:t>
            </a:r>
            <a:r>
              <a:rPr lang="en-US" altLang="zh-CN" dirty="0">
                <a:solidFill>
                  <a:schemeClr val="bg2"/>
                </a:solidFill>
                <a:ea typeface="宋体" charset="-122"/>
                <a:cs typeface="宋体" charset="-122"/>
              </a:rPr>
              <a:t> </a:t>
            </a:r>
            <a:r>
              <a:rPr lang="en-US" altLang="zh-CN" b="1" dirty="0">
                <a:solidFill>
                  <a:schemeClr val="bg2"/>
                </a:solidFill>
                <a:ea typeface="宋体" charset="-122"/>
                <a:cs typeface="宋体" charset="-122"/>
              </a:rPr>
              <a:t>networks</a:t>
            </a:r>
            <a:r>
              <a:rPr lang="en-US" altLang="zh-CN" b="1" dirty="0">
                <a:ea typeface="宋体" charset="-122"/>
                <a:cs typeface="宋体" charset="-122"/>
              </a:rPr>
              <a:t> </a:t>
            </a:r>
          </a:p>
          <a:p>
            <a:pPr marL="485775" lvl="2"/>
            <a:r>
              <a:rPr lang="en-US" altLang="zh-CN" dirty="0">
                <a:ea typeface="宋体" charset="-122"/>
                <a:cs typeface="宋体" charset="-122"/>
              </a:rPr>
              <a:t>Visiting researcher at UC Davis, CA, USA, Jul-Oct. 2007  (optical networks)</a:t>
            </a:r>
          </a:p>
          <a:p>
            <a:pPr marL="485775" lvl="2" eaLnBrk="1" hangingPunct="1"/>
            <a:r>
              <a:rPr lang="en-US" altLang="zh-CN" dirty="0">
                <a:ea typeface="宋体" charset="-122"/>
                <a:cs typeface="宋体" charset="-122"/>
              </a:rPr>
              <a:t>Visiting researcher at Columbia Univ., NY, USA, 2013-15  (IE &amp; information retrieval)</a:t>
            </a:r>
          </a:p>
          <a:p>
            <a:pPr marL="485775" lvl="2" eaLnBrk="1" hangingPunct="1"/>
            <a:endParaRPr lang="en-US" altLang="zh-CN" sz="900" dirty="0">
              <a:ea typeface="宋体" charset="-122"/>
              <a:cs typeface="宋体" charset="-122"/>
            </a:endParaRPr>
          </a:p>
          <a:p>
            <a:pPr eaLnBrk="1" hangingPunct="1"/>
            <a:r>
              <a:rPr lang="en-US" altLang="zh-CN" dirty="0">
                <a:ea typeface="宋体" charset="-122"/>
                <a:cs typeface="宋体" charset="-122"/>
              </a:rPr>
              <a:t>Industry Experience: Network planning/design tools</a:t>
            </a:r>
          </a:p>
          <a:p>
            <a:pPr marL="485775" lvl="2" eaLnBrk="1" hangingPunct="1"/>
            <a:r>
              <a:rPr lang="en-US" altLang="zh-CN" dirty="0">
                <a:ea typeface="宋体" charset="-122"/>
                <a:cs typeface="宋体" charset="-122"/>
              </a:rPr>
              <a:t>Former OPNET Technologies, 2004-2005</a:t>
            </a:r>
          </a:p>
          <a:p>
            <a:pPr marL="485775" lvl="2" eaLnBrk="1" hangingPunct="1"/>
            <a:endParaRPr lang="en-US" altLang="zh-CN" sz="900" dirty="0">
              <a:ea typeface="宋体" charset="-122"/>
              <a:cs typeface="宋体" charset="-122"/>
            </a:endParaRPr>
          </a:p>
          <a:p>
            <a:pPr eaLnBrk="1" hangingPunct="1"/>
            <a:r>
              <a:rPr lang="en-US" altLang="zh-CN" dirty="0">
                <a:ea typeface="宋体" charset="-122"/>
                <a:cs typeface="宋体" charset="-122"/>
              </a:rPr>
              <a:t>PhD in optical networking, </a:t>
            </a:r>
            <a:r>
              <a:rPr lang="en-US" altLang="zh-CN" dirty="0" err="1">
                <a:ea typeface="宋体" charset="-122"/>
                <a:cs typeface="宋体" charset="-122"/>
              </a:rPr>
              <a:t>UGent</a:t>
            </a:r>
            <a:r>
              <a:rPr lang="en-US" altLang="zh-CN" dirty="0">
                <a:ea typeface="宋体" charset="-122"/>
                <a:cs typeface="宋体" charset="-122"/>
              </a:rPr>
              <a:t>, 1999-2003</a:t>
            </a:r>
          </a:p>
        </p:txBody>
      </p:sp>
      <p:sp>
        <p:nvSpPr>
          <p:cNvPr id="4" name="Rectangle 3"/>
          <p:cNvSpPr/>
          <p:nvPr/>
        </p:nvSpPr>
        <p:spPr>
          <a:xfrm>
            <a:off x="8335172" y="4961333"/>
            <a:ext cx="2942705" cy="923330"/>
          </a:xfrm>
          <a:prstGeom prst="rect">
            <a:avLst/>
          </a:prstGeom>
        </p:spPr>
        <p:txBody>
          <a:bodyPr wrap="square">
            <a:spAutoFit/>
          </a:bodyPr>
          <a:lstStyle/>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[1]	</a:t>
            </a:r>
            <a:r>
              <a:rPr lang="en-US" altLang="zh-CN" sz="1800" dirty="0">
                <a:solidFill>
                  <a:schemeClr val="accent6">
                    <a:lumMod val="60000"/>
                    <a:lumOff val="40000"/>
                  </a:schemeClr>
                </a:solidFill>
                <a:latin typeface="UGent Panno Text" charset="0"/>
                <a:ea typeface="UGent Panno Text" charset="0"/>
                <a:cs typeface="UGent Panno Text" charset="0"/>
                <a:hlinkClick r:id="rId3"/>
              </a:rPr>
              <a:t>http://users.ugent.be/~cdvelder/</a:t>
            </a:r>
            <a:endParaRPr lang="en-US" altLang="zh-CN" sz="1800" dirty="0">
              <a:solidFill>
                <a:schemeClr val="accent6">
                  <a:lumMod val="60000"/>
                  <a:lumOff val="40000"/>
                </a:schemeClr>
              </a:solidFill>
              <a:latin typeface="UGent Panno Text" charset="0"/>
              <a:ea typeface="UGent Panno Text" charset="0"/>
              <a:cs typeface="UGent Panno Text" charset="0"/>
            </a:endParaRPr>
          </a:p>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[2]	</a:t>
            </a:r>
            <a:r>
              <a:rPr lang="en-US" altLang="zh-CN" sz="1800" dirty="0">
                <a:solidFill>
                  <a:schemeClr val="accent6">
                    <a:lumMod val="60000"/>
                    <a:lumOff val="40000"/>
                  </a:schemeClr>
                </a:solidFill>
                <a:latin typeface="UGent Panno Text" charset="0"/>
                <a:ea typeface="UGent Panno Text" charset="0"/>
                <a:cs typeface="UGent Panno Text" charset="0"/>
                <a:hlinkClick r:id="rId4"/>
              </a:rPr>
              <a:t>https://ugentai4e.github.io/</a:t>
            </a:r>
            <a:r>
              <a:rPr lang="en-US" altLang="zh-CN" sz="1800" dirty="0">
                <a:solidFill>
                  <a:schemeClr val="accent6">
                    <a:lumMod val="60000"/>
                    <a:lumOff val="40000"/>
                  </a:schemeClr>
                </a:solidFill>
                <a:latin typeface="UGent Panno Text" charset="0"/>
                <a:ea typeface="UGent Panno Text" charset="0"/>
                <a:cs typeface="UGent Panno Text" charset="0"/>
              </a:rPr>
              <a:t>  </a:t>
            </a:r>
          </a:p>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[3]	</a:t>
            </a:r>
            <a:r>
              <a:rPr lang="en-US" altLang="zh-CN" sz="1800" dirty="0">
                <a:solidFill>
                  <a:schemeClr val="accent6">
                    <a:lumMod val="60000"/>
                    <a:lumOff val="40000"/>
                  </a:schemeClr>
                </a:solidFill>
                <a:latin typeface="UGent Panno Text" charset="0"/>
                <a:ea typeface="UGent Panno Text" charset="0"/>
                <a:cs typeface="UGent Panno Text" charset="0"/>
                <a:hlinkClick r:id="rId5"/>
              </a:rPr>
              <a:t>https://ugentt2k.github.io/</a:t>
            </a:r>
            <a:r>
              <a:rPr lang="en-US" altLang="zh-CN" sz="1800" dirty="0">
                <a:solidFill>
                  <a:schemeClr val="accent6">
                    <a:lumMod val="60000"/>
                    <a:lumOff val="40000"/>
                  </a:schemeClr>
                </a:solidFill>
                <a:latin typeface="UGent Panno Text" charset="0"/>
                <a:ea typeface="UGent Panno Text" charset="0"/>
                <a:cs typeface="UGent Panno Text" charset="0"/>
              </a:rPr>
              <a:t> </a:t>
            </a:r>
          </a:p>
        </p:txBody>
      </p:sp>
      <p:pic>
        <p:nvPicPr>
          <p:cNvPr id="3" name="Picture 2">
            <a:extLst>
              <a:ext uri="{FF2B5EF4-FFF2-40B4-BE49-F238E27FC236}">
                <a16:creationId xmlns:a16="http://schemas.microsoft.com/office/drawing/2014/main" id="{098606E1-AD7D-B9F5-DAE8-AADDB025E4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99289" y="332879"/>
            <a:ext cx="1616850" cy="1616850"/>
          </a:xfrm>
          <a:prstGeom prst="rect">
            <a:avLst/>
          </a:prstGeom>
        </p:spPr>
      </p:pic>
      <p:sp>
        <p:nvSpPr>
          <p:cNvPr id="5" name="Footer Placeholder 4">
            <a:extLst>
              <a:ext uri="{FF2B5EF4-FFF2-40B4-BE49-F238E27FC236}">
                <a16:creationId xmlns:a16="http://schemas.microsoft.com/office/drawing/2014/main" id="{FD9A7E6D-39AE-B90C-29AE-54466D707EA6}"/>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Tree>
    <p:extLst>
      <p:ext uri="{BB962C8B-B14F-4D97-AF65-F5344CB8AC3E}">
        <p14:creationId xmlns:p14="http://schemas.microsoft.com/office/powerpoint/2010/main" val="20410309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Black-box Reinforcement Learning</a:t>
            </a:r>
          </a:p>
        </p:txBody>
      </p:sp>
      <p:pic>
        <p:nvPicPr>
          <p:cNvPr id="2" name="Content Placeholder 1">
            <a:extLst>
              <a:ext uri="{FF2B5EF4-FFF2-40B4-BE49-F238E27FC236}">
                <a16:creationId xmlns:a16="http://schemas.microsoft.com/office/drawing/2014/main" id="{C29867E0-9116-B13B-8762-DD099DED829D}"/>
              </a:ext>
            </a:extLst>
          </p:cNvPr>
          <p:cNvPicPr>
            <a:picLocks noGrp="1" noChangeAspect="1"/>
          </p:cNvPicPr>
          <p:nvPr>
            <p:ph idx="1"/>
          </p:nvPr>
        </p:nvPicPr>
        <p:blipFill>
          <a:blip r:embed="rId3"/>
          <a:stretch>
            <a:fillRect/>
          </a:stretch>
        </p:blipFill>
        <p:spPr>
          <a:xfrm>
            <a:off x="756168" y="2510352"/>
            <a:ext cx="2471338" cy="2051211"/>
          </a:xfrm>
          <a:prstGeom prst="rect">
            <a:avLst/>
          </a:prstGeom>
        </p:spPr>
      </p:pic>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4"/>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0" name="Group 49">
            <a:extLst>
              <a:ext uri="{FF2B5EF4-FFF2-40B4-BE49-F238E27FC236}">
                <a16:creationId xmlns:a16="http://schemas.microsoft.com/office/drawing/2014/main" id="{91F497A1-3A5C-8C6F-33E8-163664659CE1}"/>
              </a:ext>
            </a:extLst>
          </p:cNvPr>
          <p:cNvGrpSpPr/>
          <p:nvPr/>
        </p:nvGrpSpPr>
        <p:grpSpPr>
          <a:xfrm>
            <a:off x="8214387" y="317336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814636" y="359914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635944" y="359914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TextBox 51">
            <a:extLst>
              <a:ext uri="{FF2B5EF4-FFF2-40B4-BE49-F238E27FC236}">
                <a16:creationId xmlns:a16="http://schemas.microsoft.com/office/drawing/2014/main" id="{F444DFAC-3858-7403-0BAC-45FB8573E477}"/>
              </a:ext>
            </a:extLst>
          </p:cNvPr>
          <p:cNvSpPr txBox="1"/>
          <p:nvPr/>
        </p:nvSpPr>
        <p:spPr>
          <a:xfrm>
            <a:off x="6789075" y="3228737"/>
            <a:ext cx="974947" cy="1569660"/>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time</a:t>
            </a:r>
          </a:p>
          <a:p>
            <a:r>
              <a:rPr lang="en-BE" dirty="0">
                <a:latin typeface="+mn-lt"/>
              </a:rPr>
              <a:t>- load</a:t>
            </a:r>
          </a:p>
          <a:p>
            <a:r>
              <a:rPr lang="en-BE" dirty="0">
                <a:latin typeface="+mn-lt"/>
              </a:rPr>
              <a:t>- PV power</a:t>
            </a:r>
          </a:p>
          <a:p>
            <a:r>
              <a:rPr lang="en-BE" dirty="0">
                <a:latin typeface="+mn-lt"/>
              </a:rPr>
              <a:t>- . . .</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89252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2892527"/>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228737"/>
            <a:ext cx="1553630" cy="830997"/>
          </a:xfrm>
          <a:prstGeom prst="rect">
            <a:avLst/>
          </a:prstGeom>
          <a:solidFill>
            <a:schemeClr val="bg1"/>
          </a:solidFill>
        </p:spPr>
        <p:txBody>
          <a:bodyPr wrap="none" rtlCol="0">
            <a:spAutoFit/>
          </a:bodyPr>
          <a:lstStyle/>
          <a:p>
            <a:r>
              <a:rPr lang="en-BE" dirty="0">
                <a:latin typeface="+mn-lt"/>
              </a:rPr>
              <a:t>- heat pump power</a:t>
            </a:r>
          </a:p>
          <a:p>
            <a:r>
              <a:rPr lang="en-BE" dirty="0">
                <a:latin typeface="+mn-lt"/>
              </a:rPr>
              <a:t>- battery power</a:t>
            </a:r>
          </a:p>
          <a:p>
            <a:r>
              <a:rPr lang="en-BE" dirty="0">
                <a:latin typeface="+mn-lt"/>
              </a:rPr>
              <a:t>- . . .</a:t>
            </a: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0" name="Sun 59">
            <a:extLst>
              <a:ext uri="{FF2B5EF4-FFF2-40B4-BE49-F238E27FC236}">
                <a16:creationId xmlns:a16="http://schemas.microsoft.com/office/drawing/2014/main" id="{4105E9AA-B75C-1032-C3A6-B6FA01188E86}"/>
              </a:ext>
            </a:extLst>
          </p:cNvPr>
          <p:cNvSpPr/>
          <p:nvPr/>
        </p:nvSpPr>
        <p:spPr>
          <a:xfrm>
            <a:off x="2659268" y="2131348"/>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9" name="Group 8">
            <a:extLst>
              <a:ext uri="{FF2B5EF4-FFF2-40B4-BE49-F238E27FC236}">
                <a16:creationId xmlns:a16="http://schemas.microsoft.com/office/drawing/2014/main" id="{23755149-5BED-42B4-456A-3BD1A406D2CE}"/>
              </a:ext>
            </a:extLst>
          </p:cNvPr>
          <p:cNvGrpSpPr/>
          <p:nvPr/>
        </p:nvGrpSpPr>
        <p:grpSpPr>
          <a:xfrm>
            <a:off x="8214387" y="3173369"/>
            <a:ext cx="1366363" cy="1259770"/>
            <a:chOff x="2519406" y="4829195"/>
            <a:chExt cx="1366363" cy="1259770"/>
          </a:xfrm>
        </p:grpSpPr>
        <p:sp>
          <p:nvSpPr>
            <p:cNvPr id="8" name="Rounded Rectangle 7">
              <a:extLst>
                <a:ext uri="{FF2B5EF4-FFF2-40B4-BE49-F238E27FC236}">
                  <a16:creationId xmlns:a16="http://schemas.microsoft.com/office/drawing/2014/main" id="{24B223D4-6DB0-011D-0C52-9C8E370D1A6F}"/>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Graphic 5" descr="Decision chart outline">
              <a:extLst>
                <a:ext uri="{FF2B5EF4-FFF2-40B4-BE49-F238E27FC236}">
                  <a16:creationId xmlns:a16="http://schemas.microsoft.com/office/drawing/2014/main" id="{BBB8F8FF-A8F2-864B-F9A1-8CB2C8EAE9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64" name="Group 63">
            <a:extLst>
              <a:ext uri="{FF2B5EF4-FFF2-40B4-BE49-F238E27FC236}">
                <a16:creationId xmlns:a16="http://schemas.microsoft.com/office/drawing/2014/main" id="{1BE52B7F-2089-D9A4-94B9-E25F068732B9}"/>
              </a:ext>
            </a:extLst>
          </p:cNvPr>
          <p:cNvGrpSpPr/>
          <p:nvPr/>
        </p:nvGrpSpPr>
        <p:grpSpPr>
          <a:xfrm>
            <a:off x="6740149" y="989362"/>
            <a:ext cx="4812708" cy="2152164"/>
            <a:chOff x="6740149" y="989362"/>
            <a:chExt cx="4812708" cy="2152164"/>
          </a:xfrm>
        </p:grpSpPr>
        <p:sp>
          <p:nvSpPr>
            <p:cNvPr id="65" name="Arc 60">
              <a:extLst>
                <a:ext uri="{FF2B5EF4-FFF2-40B4-BE49-F238E27FC236}">
                  <a16:creationId xmlns:a16="http://schemas.microsoft.com/office/drawing/2014/main" id="{09E232D2-871A-C1C8-E95D-037C6A072174}"/>
                </a:ext>
              </a:extLst>
            </p:cNvPr>
            <p:cNvSpPr/>
            <p:nvPr/>
          </p:nvSpPr>
          <p:spPr>
            <a:xfrm rot="19751202" flipH="1">
              <a:off x="8654440" y="1776458"/>
              <a:ext cx="357293" cy="1365068"/>
            </a:xfrm>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2506" y="1244422"/>
                    <a:pt x="169833" y="951666"/>
                    <a:pt x="111952" y="551490"/>
                  </a:cubicBezTo>
                  <a:cubicBezTo>
                    <a:pt x="107696" y="343861"/>
                    <a:pt x="37061" y="443683"/>
                    <a:pt x="134750" y="0"/>
                  </a:cubicBezTo>
                  <a:cubicBezTo>
                    <a:pt x="227328" y="118301"/>
                    <a:pt x="281021" y="317078"/>
                    <a:pt x="357293" y="441287"/>
                  </a:cubicBezTo>
                  <a:cubicBezTo>
                    <a:pt x="357203" y="608007"/>
                    <a:pt x="308785" y="705958"/>
                    <a:pt x="304739" y="903178"/>
                  </a:cubicBezTo>
                  <a:cubicBezTo>
                    <a:pt x="322836" y="1093224"/>
                    <a:pt x="251440" y="1170426"/>
                    <a:pt x="252184" y="1365068"/>
                  </a:cubicBezTo>
                  <a:close/>
                </a:path>
                <a:path w="357293" h="1365068" fill="none" extrusionOk="0">
                  <a:moveTo>
                    <a:pt x="252184" y="1365068"/>
                  </a:moveTo>
                  <a:cubicBezTo>
                    <a:pt x="117820" y="1225597"/>
                    <a:pt x="-16439" y="1091217"/>
                    <a:pt x="149" y="679495"/>
                  </a:cubicBezTo>
                  <a:cubicBezTo>
                    <a:pt x="-14425" y="492208"/>
                    <a:pt x="82416" y="212869"/>
                    <a:pt x="134750" y="0"/>
                  </a:cubicBezTo>
                </a:path>
              </a:pathLst>
            </a:custGeom>
            <a:noFill/>
            <a:ln w="38100">
              <a:solidFill>
                <a:schemeClr val="accent3"/>
              </a:solidFill>
              <a:headEnd type="none" w="med" len="med"/>
              <a:tailEnd type="triangle" w="med" len="med"/>
              <a:extLst>
                <a:ext uri="{C807C97D-BFC1-408E-A445-0C87EB9F89A2}">
                  <ask:lineSketchStyleProps xmlns:ask="http://schemas.microsoft.com/office/drawing/2018/sketchyshapes" sd="2439732824">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3895" y="1221352"/>
                            <a:pt x="149962" y="932690"/>
                            <a:pt x="111952" y="551490"/>
                          </a:cubicBezTo>
                          <a:cubicBezTo>
                            <a:pt x="107545" y="347854"/>
                            <a:pt x="35615" y="439922"/>
                            <a:pt x="134750" y="0"/>
                          </a:cubicBezTo>
                          <a:cubicBezTo>
                            <a:pt x="217762" y="119126"/>
                            <a:pt x="261624" y="322652"/>
                            <a:pt x="357293" y="441287"/>
                          </a:cubicBezTo>
                          <a:cubicBezTo>
                            <a:pt x="356800" y="616959"/>
                            <a:pt x="291684" y="703669"/>
                            <a:pt x="304739" y="903178"/>
                          </a:cubicBezTo>
                          <a:cubicBezTo>
                            <a:pt x="317794" y="1102687"/>
                            <a:pt x="246416" y="1166738"/>
                            <a:pt x="252184" y="1365068"/>
                          </a:cubicBezTo>
                          <a:close/>
                        </a:path>
                        <a:path w="357293" h="1365068" fill="none" extrusionOk="0">
                          <a:moveTo>
                            <a:pt x="252184" y="1365068"/>
                          </a:moveTo>
                          <a:cubicBezTo>
                            <a:pt x="105994" y="1199561"/>
                            <a:pt x="418" y="1066434"/>
                            <a:pt x="149" y="679495"/>
                          </a:cubicBezTo>
                          <a:cubicBezTo>
                            <a:pt x="-7641" y="480919"/>
                            <a:pt x="85200" y="201174"/>
                            <a:pt x="134750" y="0"/>
                          </a:cubicBezTo>
                        </a:path>
                      </a:pathLst>
                    </a:cu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6" name="TextBox 65">
              <a:extLst>
                <a:ext uri="{FF2B5EF4-FFF2-40B4-BE49-F238E27FC236}">
                  <a16:creationId xmlns:a16="http://schemas.microsoft.com/office/drawing/2014/main" id="{9A4B704D-3A81-5FFF-02C7-D766FB3CCCAA}"/>
                </a:ext>
              </a:extLst>
            </p:cNvPr>
            <p:cNvSpPr txBox="1"/>
            <p:nvPr/>
          </p:nvSpPr>
          <p:spPr>
            <a:xfrm>
              <a:off x="6740149" y="989362"/>
              <a:ext cx="4812708" cy="855940"/>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Idea: replace neural networks by something more explainable!</a:t>
              </a:r>
            </a:p>
          </p:txBody>
        </p:sp>
      </p:grpSp>
    </p:spTree>
    <p:extLst>
      <p:ext uri="{BB962C8B-B14F-4D97-AF65-F5344CB8AC3E}">
        <p14:creationId xmlns:p14="http://schemas.microsoft.com/office/powerpoint/2010/main" val="194386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7A73-C05A-9D4A-8633-D4EA7EE0E996}"/>
              </a:ext>
            </a:extLst>
          </p:cNvPr>
          <p:cNvSpPr>
            <a:spLocks noGrp="1"/>
          </p:cNvSpPr>
          <p:nvPr>
            <p:ph type="title"/>
          </p:nvPr>
        </p:nvSpPr>
        <p:spPr/>
        <p:txBody>
          <a:bodyPr/>
          <a:lstStyle/>
          <a:p>
            <a:r>
              <a:rPr lang="en-BE" dirty="0"/>
              <a:t>Enhancing explainability: Differentiable Decision Trees</a:t>
            </a:r>
          </a:p>
        </p:txBody>
      </p:sp>
      <p:sp>
        <p:nvSpPr>
          <p:cNvPr id="4" name="Footer Placeholder 3">
            <a:extLst>
              <a:ext uri="{FF2B5EF4-FFF2-40B4-BE49-F238E27FC236}">
                <a16:creationId xmlns:a16="http://schemas.microsoft.com/office/drawing/2014/main" id="{F82E92CF-ADBE-2DF8-9F64-C9609DA35415}"/>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6" name="Freeform: Shape 8">
            <a:extLst>
              <a:ext uri="{FF2B5EF4-FFF2-40B4-BE49-F238E27FC236}">
                <a16:creationId xmlns:a16="http://schemas.microsoft.com/office/drawing/2014/main" id="{449826E8-B9D6-0217-2E10-E5BE4943EBB8}"/>
              </a:ext>
            </a:extLst>
          </p:cNvPr>
          <p:cNvSpPr/>
          <p:nvPr/>
        </p:nvSpPr>
        <p:spPr>
          <a:xfrm>
            <a:off x="4880951" y="2585085"/>
            <a:ext cx="876300" cy="731520"/>
          </a:xfrm>
          <a:custGeom>
            <a:avLst/>
            <a:gdLst>
              <a:gd name="connsiteX0" fmla="*/ 876300 w 876300"/>
              <a:gd name="connsiteY0" fmla="*/ 0 h 731520"/>
              <a:gd name="connsiteX1" fmla="*/ 0 w 876300"/>
              <a:gd name="connsiteY1" fmla="*/ 731520 h 731520"/>
            </a:gdLst>
            <a:ahLst/>
            <a:cxnLst>
              <a:cxn ang="0">
                <a:pos x="connsiteX0" y="connsiteY0"/>
              </a:cxn>
              <a:cxn ang="0">
                <a:pos x="connsiteX1" y="connsiteY1"/>
              </a:cxn>
            </a:cxnLst>
            <a:rect l="l" t="t" r="r" b="b"/>
            <a:pathLst>
              <a:path w="876300" h="731520">
                <a:moveTo>
                  <a:pt x="876300" y="0"/>
                </a:moveTo>
                <a:lnTo>
                  <a:pt x="0" y="731520"/>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4A4A9C-2265-FCB4-32D8-0A280BFB247B}"/>
              </a:ext>
            </a:extLst>
          </p:cNvPr>
          <p:cNvSpPr/>
          <p:nvPr/>
        </p:nvSpPr>
        <p:spPr>
          <a:xfrm>
            <a:off x="5394911" y="1817921"/>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0.47</a:t>
            </a:r>
          </a:p>
        </p:txBody>
      </p:sp>
      <p:grpSp>
        <p:nvGrpSpPr>
          <p:cNvPr id="18" name="Group 17">
            <a:extLst>
              <a:ext uri="{FF2B5EF4-FFF2-40B4-BE49-F238E27FC236}">
                <a16:creationId xmlns:a16="http://schemas.microsoft.com/office/drawing/2014/main" id="{91D5287E-32BF-E225-41E5-C83A4D9301A1}"/>
              </a:ext>
            </a:extLst>
          </p:cNvPr>
          <p:cNvGrpSpPr/>
          <p:nvPr/>
        </p:nvGrpSpPr>
        <p:grpSpPr>
          <a:xfrm>
            <a:off x="2384330" y="2907849"/>
            <a:ext cx="7579797" cy="484179"/>
            <a:chOff x="2384330" y="2907849"/>
            <a:chExt cx="7579797" cy="484179"/>
          </a:xfrm>
        </p:grpSpPr>
        <p:sp>
          <p:nvSpPr>
            <p:cNvPr id="9" name="Rectangle 8">
              <a:extLst>
                <a:ext uri="{FF2B5EF4-FFF2-40B4-BE49-F238E27FC236}">
                  <a16:creationId xmlns:a16="http://schemas.microsoft.com/office/drawing/2014/main" id="{49A27D2C-83D2-B52B-A3D5-A7985C2B8639}"/>
                </a:ext>
              </a:extLst>
            </p:cNvPr>
            <p:cNvSpPr/>
            <p:nvPr/>
          </p:nvSpPr>
          <p:spPr>
            <a:xfrm>
              <a:off x="2384330" y="2907849"/>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Load &gt; 0.68</a:t>
              </a:r>
            </a:p>
          </p:txBody>
        </p:sp>
        <p:sp>
          <p:nvSpPr>
            <p:cNvPr id="10" name="Rectangle 9">
              <a:extLst>
                <a:ext uri="{FF2B5EF4-FFF2-40B4-BE49-F238E27FC236}">
                  <a16:creationId xmlns:a16="http://schemas.microsoft.com/office/drawing/2014/main" id="{19651DBE-DF89-7920-AB48-1D4F363718B7}"/>
                </a:ext>
              </a:extLst>
            </p:cNvPr>
            <p:cNvSpPr/>
            <p:nvPr/>
          </p:nvSpPr>
          <p:spPr>
            <a:xfrm>
              <a:off x="8405490" y="2907849"/>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0.41</a:t>
              </a:r>
            </a:p>
          </p:txBody>
        </p:sp>
      </p:grpSp>
      <p:grpSp>
        <p:nvGrpSpPr>
          <p:cNvPr id="16" name="Group 15">
            <a:extLst>
              <a:ext uri="{FF2B5EF4-FFF2-40B4-BE49-F238E27FC236}">
                <a16:creationId xmlns:a16="http://schemas.microsoft.com/office/drawing/2014/main" id="{F1651DE7-B69F-BAEE-51E7-BDC4CB28326F}"/>
              </a:ext>
            </a:extLst>
          </p:cNvPr>
          <p:cNvGrpSpPr/>
          <p:nvPr/>
        </p:nvGrpSpPr>
        <p:grpSpPr>
          <a:xfrm>
            <a:off x="358895" y="3997778"/>
            <a:ext cx="5609506" cy="484179"/>
            <a:chOff x="358895" y="3997778"/>
            <a:chExt cx="5609506" cy="484179"/>
          </a:xfrm>
        </p:grpSpPr>
        <p:sp>
          <p:nvSpPr>
            <p:cNvPr id="11" name="Rectangle 10">
              <a:extLst>
                <a:ext uri="{FF2B5EF4-FFF2-40B4-BE49-F238E27FC236}">
                  <a16:creationId xmlns:a16="http://schemas.microsoft.com/office/drawing/2014/main" id="{918990E3-C14F-9756-70D1-66B7F21D905E}"/>
                </a:ext>
              </a:extLst>
            </p:cNvPr>
            <p:cNvSpPr/>
            <p:nvPr/>
          </p:nvSpPr>
          <p:spPr>
            <a:xfrm>
              <a:off x="358895"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[0.385, 0.413, 0.076, 0.069, 0.057]</a:t>
              </a:r>
            </a:p>
          </p:txBody>
        </p:sp>
        <p:sp>
          <p:nvSpPr>
            <p:cNvPr id="12" name="Rectangle 11">
              <a:extLst>
                <a:ext uri="{FF2B5EF4-FFF2-40B4-BE49-F238E27FC236}">
                  <a16:creationId xmlns:a16="http://schemas.microsoft.com/office/drawing/2014/main" id="{1550A472-5CA0-A01F-C298-71A26E38E683}"/>
                </a:ext>
              </a:extLst>
            </p:cNvPr>
            <p:cNvSpPr/>
            <p:nvPr/>
          </p:nvSpPr>
          <p:spPr>
            <a:xfrm>
              <a:off x="3248899"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[0.060, 0.082, 0.304, 0.344, 0.210]</a:t>
              </a:r>
            </a:p>
          </p:txBody>
        </p:sp>
      </p:grpSp>
      <p:grpSp>
        <p:nvGrpSpPr>
          <p:cNvPr id="17" name="Group 16">
            <a:extLst>
              <a:ext uri="{FF2B5EF4-FFF2-40B4-BE49-F238E27FC236}">
                <a16:creationId xmlns:a16="http://schemas.microsoft.com/office/drawing/2014/main" id="{BA513862-8154-7E36-7D2D-24F846DC1015}"/>
              </a:ext>
            </a:extLst>
          </p:cNvPr>
          <p:cNvGrpSpPr/>
          <p:nvPr/>
        </p:nvGrpSpPr>
        <p:grpSpPr>
          <a:xfrm>
            <a:off x="6380055" y="3997778"/>
            <a:ext cx="5609507" cy="484179"/>
            <a:chOff x="6380055" y="3997778"/>
            <a:chExt cx="5609507" cy="484179"/>
          </a:xfrm>
        </p:grpSpPr>
        <p:sp>
          <p:nvSpPr>
            <p:cNvPr id="13" name="Rectangle 12">
              <a:extLst>
                <a:ext uri="{FF2B5EF4-FFF2-40B4-BE49-F238E27FC236}">
                  <a16:creationId xmlns:a16="http://schemas.microsoft.com/office/drawing/2014/main" id="{7C2092B6-5B95-02C4-A30B-09643F0C7654}"/>
                </a:ext>
              </a:extLst>
            </p:cNvPr>
            <p:cNvSpPr/>
            <p:nvPr/>
          </p:nvSpPr>
          <p:spPr>
            <a:xfrm>
              <a:off x="6380055"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[0.077, 0.081, 0.418, 0.071, 0.353]</a:t>
              </a:r>
            </a:p>
          </p:txBody>
        </p:sp>
        <p:sp>
          <p:nvSpPr>
            <p:cNvPr id="14" name="Rectangle 13">
              <a:extLst>
                <a:ext uri="{FF2B5EF4-FFF2-40B4-BE49-F238E27FC236}">
                  <a16:creationId xmlns:a16="http://schemas.microsoft.com/office/drawing/2014/main" id="{40D11546-24BD-E394-B899-D9142E2536DD}"/>
                </a:ext>
              </a:extLst>
            </p:cNvPr>
            <p:cNvSpPr/>
            <p:nvPr/>
          </p:nvSpPr>
          <p:spPr>
            <a:xfrm>
              <a:off x="9270060"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[0.378, 0.384, 0.087, 0.097, 0.053]</a:t>
              </a:r>
            </a:p>
          </p:txBody>
        </p:sp>
      </p:grpSp>
      <p:grpSp>
        <p:nvGrpSpPr>
          <p:cNvPr id="50" name="Group 49">
            <a:extLst>
              <a:ext uri="{FF2B5EF4-FFF2-40B4-BE49-F238E27FC236}">
                <a16:creationId xmlns:a16="http://schemas.microsoft.com/office/drawing/2014/main" id="{6C1BA0D9-3E25-9F63-099D-F7A4AFCB6A1C}"/>
              </a:ext>
            </a:extLst>
          </p:cNvPr>
          <p:cNvGrpSpPr/>
          <p:nvPr/>
        </p:nvGrpSpPr>
        <p:grpSpPr>
          <a:xfrm>
            <a:off x="3163649" y="2302100"/>
            <a:ext cx="6021160" cy="605749"/>
            <a:chOff x="3163649" y="2302100"/>
            <a:chExt cx="6021160" cy="605749"/>
          </a:xfrm>
        </p:grpSpPr>
        <p:cxnSp>
          <p:nvCxnSpPr>
            <p:cNvPr id="20" name="Straight Arrow Connector 19">
              <a:extLst>
                <a:ext uri="{FF2B5EF4-FFF2-40B4-BE49-F238E27FC236}">
                  <a16:creationId xmlns:a16="http://schemas.microsoft.com/office/drawing/2014/main" id="{B0BDC6E6-7492-A02B-7F90-136A695C8E97}"/>
                </a:ext>
              </a:extLst>
            </p:cNvPr>
            <p:cNvCxnSpPr>
              <a:cxnSpLocks/>
              <a:endCxn id="9" idx="0"/>
            </p:cNvCxnSpPr>
            <p:nvPr/>
          </p:nvCxnSpPr>
          <p:spPr>
            <a:xfrm flipH="1">
              <a:off x="3163649" y="2302100"/>
              <a:ext cx="2694540" cy="605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52E6DD-9C7B-472D-7E5D-8567A56B72FD}"/>
                </a:ext>
              </a:extLst>
            </p:cNvPr>
            <p:cNvCxnSpPr>
              <a:cxnSpLocks/>
              <a:endCxn id="10" idx="0"/>
            </p:cNvCxnSpPr>
            <p:nvPr/>
          </p:nvCxnSpPr>
          <p:spPr>
            <a:xfrm>
              <a:off x="6490268" y="2307809"/>
              <a:ext cx="2694541" cy="60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63818D4-0C0C-2BFF-E649-781198698637}"/>
              </a:ext>
            </a:extLst>
          </p:cNvPr>
          <p:cNvGrpSpPr/>
          <p:nvPr/>
        </p:nvGrpSpPr>
        <p:grpSpPr>
          <a:xfrm>
            <a:off x="8326815" y="3403446"/>
            <a:ext cx="1715987" cy="588622"/>
            <a:chOff x="8365457" y="3403446"/>
            <a:chExt cx="1715987" cy="588622"/>
          </a:xfrm>
        </p:grpSpPr>
        <p:cxnSp>
          <p:nvCxnSpPr>
            <p:cNvPr id="25" name="Straight Arrow Connector 24">
              <a:extLst>
                <a:ext uri="{FF2B5EF4-FFF2-40B4-BE49-F238E27FC236}">
                  <a16:creationId xmlns:a16="http://schemas.microsoft.com/office/drawing/2014/main" id="{E137C46A-8CB5-EFC4-B23C-7F9AD87C155B}"/>
                </a:ext>
              </a:extLst>
            </p:cNvPr>
            <p:cNvCxnSpPr>
              <a:cxnSpLocks/>
            </p:cNvCxnSpPr>
            <p:nvPr/>
          </p:nvCxnSpPr>
          <p:spPr>
            <a:xfrm>
              <a:off x="9576079"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1DB44D-C476-2F0C-3D4C-3793FB56DE65}"/>
                </a:ext>
              </a:extLst>
            </p:cNvPr>
            <p:cNvCxnSpPr>
              <a:cxnSpLocks/>
            </p:cNvCxnSpPr>
            <p:nvPr/>
          </p:nvCxnSpPr>
          <p:spPr>
            <a:xfrm flipH="1">
              <a:off x="8365457"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1702588-9821-25B1-3829-4C9233934F79}"/>
              </a:ext>
            </a:extLst>
          </p:cNvPr>
          <p:cNvGrpSpPr/>
          <p:nvPr/>
        </p:nvGrpSpPr>
        <p:grpSpPr>
          <a:xfrm>
            <a:off x="2305655" y="3403446"/>
            <a:ext cx="1715987" cy="588622"/>
            <a:chOff x="8365457" y="3403446"/>
            <a:chExt cx="1715987" cy="588622"/>
          </a:xfrm>
        </p:grpSpPr>
        <p:cxnSp>
          <p:nvCxnSpPr>
            <p:cNvPr id="31" name="Straight Arrow Connector 30">
              <a:extLst>
                <a:ext uri="{FF2B5EF4-FFF2-40B4-BE49-F238E27FC236}">
                  <a16:creationId xmlns:a16="http://schemas.microsoft.com/office/drawing/2014/main" id="{968311D2-1541-AC03-1055-20A16F38A7AD}"/>
                </a:ext>
              </a:extLst>
            </p:cNvPr>
            <p:cNvCxnSpPr>
              <a:cxnSpLocks/>
            </p:cNvCxnSpPr>
            <p:nvPr/>
          </p:nvCxnSpPr>
          <p:spPr>
            <a:xfrm>
              <a:off x="9576079"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54C1B2-9F72-5285-3966-5AAE8F111840}"/>
                </a:ext>
              </a:extLst>
            </p:cNvPr>
            <p:cNvCxnSpPr>
              <a:cxnSpLocks/>
            </p:cNvCxnSpPr>
            <p:nvPr/>
          </p:nvCxnSpPr>
          <p:spPr>
            <a:xfrm flipH="1">
              <a:off x="8365457"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ounded Rectangle 32">
            <a:extLst>
              <a:ext uri="{FF2B5EF4-FFF2-40B4-BE49-F238E27FC236}">
                <a16:creationId xmlns:a16="http://schemas.microsoft.com/office/drawing/2014/main" id="{8832629D-2DB5-43F0-8A68-D3E445B136CE}"/>
              </a:ext>
            </a:extLst>
          </p:cNvPr>
          <p:cNvSpPr/>
          <p:nvPr/>
        </p:nvSpPr>
        <p:spPr>
          <a:xfrm>
            <a:off x="1014885"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99A1A9C2-2626-6C1C-F32C-94E874FA79D6}"/>
              </a:ext>
            </a:extLst>
          </p:cNvPr>
          <p:cNvSpPr txBox="1"/>
          <p:nvPr/>
        </p:nvSpPr>
        <p:spPr>
          <a:xfrm>
            <a:off x="752108" y="4441765"/>
            <a:ext cx="1909497" cy="338554"/>
          </a:xfrm>
          <a:prstGeom prst="rect">
            <a:avLst/>
          </a:prstGeom>
          <a:noFill/>
        </p:spPr>
        <p:txBody>
          <a:bodyPr wrap="none" rtlCol="0">
            <a:spAutoFit/>
          </a:bodyPr>
          <a:lstStyle/>
          <a:p>
            <a:r>
              <a:rPr lang="en-BE" dirty="0">
                <a:solidFill>
                  <a:schemeClr val="accent3"/>
                </a:solidFill>
                <a:latin typeface="+mn-lt"/>
              </a:rPr>
              <a:t>Discharge at 50% power</a:t>
            </a:r>
          </a:p>
        </p:txBody>
      </p:sp>
      <p:sp>
        <p:nvSpPr>
          <p:cNvPr id="35" name="Rounded Rectangle 34">
            <a:extLst>
              <a:ext uri="{FF2B5EF4-FFF2-40B4-BE49-F238E27FC236}">
                <a16:creationId xmlns:a16="http://schemas.microsoft.com/office/drawing/2014/main" id="{29F6CE94-F99A-0264-4C78-F99D4A57B25D}"/>
              </a:ext>
            </a:extLst>
          </p:cNvPr>
          <p:cNvSpPr/>
          <p:nvPr/>
        </p:nvSpPr>
        <p:spPr>
          <a:xfrm>
            <a:off x="4897071"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22CDE9A0-E7BB-94E6-AC36-B637F133BB42}"/>
              </a:ext>
            </a:extLst>
          </p:cNvPr>
          <p:cNvSpPr txBox="1"/>
          <p:nvPr/>
        </p:nvSpPr>
        <p:spPr>
          <a:xfrm>
            <a:off x="3703338" y="4441765"/>
            <a:ext cx="1702710" cy="338554"/>
          </a:xfrm>
          <a:prstGeom prst="rect">
            <a:avLst/>
          </a:prstGeom>
          <a:noFill/>
        </p:spPr>
        <p:txBody>
          <a:bodyPr wrap="none" rtlCol="0">
            <a:spAutoFit/>
          </a:bodyPr>
          <a:lstStyle/>
          <a:p>
            <a:r>
              <a:rPr lang="en-BE" dirty="0">
                <a:solidFill>
                  <a:schemeClr val="accent3"/>
                </a:solidFill>
                <a:latin typeface="+mn-lt"/>
              </a:rPr>
              <a:t>Charge at 50% power</a:t>
            </a:r>
          </a:p>
        </p:txBody>
      </p:sp>
      <p:sp>
        <p:nvSpPr>
          <p:cNvPr id="37" name="Rounded Rectangle 36">
            <a:extLst>
              <a:ext uri="{FF2B5EF4-FFF2-40B4-BE49-F238E27FC236}">
                <a16:creationId xmlns:a16="http://schemas.microsoft.com/office/drawing/2014/main" id="{699B5230-620C-F805-8B4E-B876645841C0}"/>
              </a:ext>
            </a:extLst>
          </p:cNvPr>
          <p:cNvSpPr/>
          <p:nvPr/>
        </p:nvSpPr>
        <p:spPr>
          <a:xfrm>
            <a:off x="7528791"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Rounded Rectangle 37">
            <a:extLst>
              <a:ext uri="{FF2B5EF4-FFF2-40B4-BE49-F238E27FC236}">
                <a16:creationId xmlns:a16="http://schemas.microsoft.com/office/drawing/2014/main" id="{0F850CF8-5A1F-8219-E577-CCE341B281B9}"/>
              </a:ext>
            </a:extLst>
          </p:cNvPr>
          <p:cNvSpPr/>
          <p:nvPr/>
        </p:nvSpPr>
        <p:spPr>
          <a:xfrm>
            <a:off x="9923935"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7F3F0678-7CB3-CF87-AFDD-3DB534A62412}"/>
              </a:ext>
            </a:extLst>
          </p:cNvPr>
          <p:cNvSpPr txBox="1"/>
          <p:nvPr/>
        </p:nvSpPr>
        <p:spPr>
          <a:xfrm>
            <a:off x="9666365" y="4441765"/>
            <a:ext cx="1909497" cy="338554"/>
          </a:xfrm>
          <a:prstGeom prst="rect">
            <a:avLst/>
          </a:prstGeom>
          <a:noFill/>
        </p:spPr>
        <p:txBody>
          <a:bodyPr wrap="none" rtlCol="0">
            <a:spAutoFit/>
          </a:bodyPr>
          <a:lstStyle/>
          <a:p>
            <a:r>
              <a:rPr lang="en-BE" dirty="0">
                <a:solidFill>
                  <a:schemeClr val="accent3"/>
                </a:solidFill>
                <a:latin typeface="+mn-lt"/>
              </a:rPr>
              <a:t>Discharge at 50% power</a:t>
            </a:r>
          </a:p>
        </p:txBody>
      </p:sp>
      <p:sp>
        <p:nvSpPr>
          <p:cNvPr id="40" name="TextBox 39">
            <a:extLst>
              <a:ext uri="{FF2B5EF4-FFF2-40B4-BE49-F238E27FC236}">
                <a16:creationId xmlns:a16="http://schemas.microsoft.com/office/drawing/2014/main" id="{68DDFE2E-DB63-C256-2C61-8372BB458F61}"/>
              </a:ext>
            </a:extLst>
          </p:cNvPr>
          <p:cNvSpPr txBox="1"/>
          <p:nvPr/>
        </p:nvSpPr>
        <p:spPr>
          <a:xfrm>
            <a:off x="7222677" y="4441765"/>
            <a:ext cx="1034257" cy="338554"/>
          </a:xfrm>
          <a:prstGeom prst="rect">
            <a:avLst/>
          </a:prstGeom>
          <a:noFill/>
        </p:spPr>
        <p:txBody>
          <a:bodyPr wrap="none" rtlCol="0">
            <a:spAutoFit/>
          </a:bodyPr>
          <a:lstStyle/>
          <a:p>
            <a:r>
              <a:rPr lang="en-BE" dirty="0">
                <a:solidFill>
                  <a:schemeClr val="accent3"/>
                </a:solidFill>
                <a:latin typeface="+mn-lt"/>
              </a:rPr>
              <a:t>Remain idle</a:t>
            </a:r>
          </a:p>
        </p:txBody>
      </p:sp>
      <p:grpSp>
        <p:nvGrpSpPr>
          <p:cNvPr id="49" name="Group 48">
            <a:extLst>
              <a:ext uri="{FF2B5EF4-FFF2-40B4-BE49-F238E27FC236}">
                <a16:creationId xmlns:a16="http://schemas.microsoft.com/office/drawing/2014/main" id="{72688DC5-51B2-24BD-B87B-2B00BBDF2CFE}"/>
              </a:ext>
            </a:extLst>
          </p:cNvPr>
          <p:cNvGrpSpPr/>
          <p:nvPr/>
        </p:nvGrpSpPr>
        <p:grpSpPr>
          <a:xfrm>
            <a:off x="4474401" y="2255889"/>
            <a:ext cx="3399657" cy="338554"/>
            <a:chOff x="4475161" y="2255889"/>
            <a:chExt cx="3399657" cy="338554"/>
          </a:xfrm>
        </p:grpSpPr>
        <p:sp>
          <p:nvSpPr>
            <p:cNvPr id="41" name="TextBox 40">
              <a:extLst>
                <a:ext uri="{FF2B5EF4-FFF2-40B4-BE49-F238E27FC236}">
                  <a16:creationId xmlns:a16="http://schemas.microsoft.com/office/drawing/2014/main" id="{190B8821-302B-17D6-5586-B6F0F7981099}"/>
                </a:ext>
              </a:extLst>
            </p:cNvPr>
            <p:cNvSpPr txBox="1"/>
            <p:nvPr/>
          </p:nvSpPr>
          <p:spPr>
            <a:xfrm>
              <a:off x="4475161" y="2255889"/>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2" name="TextBox 41">
              <a:extLst>
                <a:ext uri="{FF2B5EF4-FFF2-40B4-BE49-F238E27FC236}">
                  <a16:creationId xmlns:a16="http://schemas.microsoft.com/office/drawing/2014/main" id="{C4B583E1-8082-F914-41C6-D47DD5631D2D}"/>
                </a:ext>
              </a:extLst>
            </p:cNvPr>
            <p:cNvSpPr txBox="1"/>
            <p:nvPr/>
          </p:nvSpPr>
          <p:spPr>
            <a:xfrm>
              <a:off x="7512218" y="2255889"/>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45" name="Group 44">
            <a:extLst>
              <a:ext uri="{FF2B5EF4-FFF2-40B4-BE49-F238E27FC236}">
                <a16:creationId xmlns:a16="http://schemas.microsoft.com/office/drawing/2014/main" id="{11DFC26F-4E7F-ED41-D15F-C55837A8C738}"/>
              </a:ext>
            </a:extLst>
          </p:cNvPr>
          <p:cNvGrpSpPr/>
          <p:nvPr/>
        </p:nvGrpSpPr>
        <p:grpSpPr>
          <a:xfrm>
            <a:off x="2100127" y="3513598"/>
            <a:ext cx="2127042" cy="338554"/>
            <a:chOff x="2100744" y="3513598"/>
            <a:chExt cx="2127042" cy="338554"/>
          </a:xfrm>
        </p:grpSpPr>
        <p:sp>
          <p:nvSpPr>
            <p:cNvPr id="43" name="TextBox 42">
              <a:extLst>
                <a:ext uri="{FF2B5EF4-FFF2-40B4-BE49-F238E27FC236}">
                  <a16:creationId xmlns:a16="http://schemas.microsoft.com/office/drawing/2014/main" id="{B3A699B2-2992-327C-B38C-3BB97BFCF5A3}"/>
                </a:ext>
              </a:extLst>
            </p:cNvPr>
            <p:cNvSpPr txBox="1"/>
            <p:nvPr/>
          </p:nvSpPr>
          <p:spPr>
            <a:xfrm>
              <a:off x="2100744" y="3513598"/>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4" name="TextBox 43">
              <a:extLst>
                <a:ext uri="{FF2B5EF4-FFF2-40B4-BE49-F238E27FC236}">
                  <a16:creationId xmlns:a16="http://schemas.microsoft.com/office/drawing/2014/main" id="{39FD68CB-9F56-20B9-C5A1-2983B4918A7B}"/>
                </a:ext>
              </a:extLst>
            </p:cNvPr>
            <p:cNvSpPr txBox="1"/>
            <p:nvPr/>
          </p:nvSpPr>
          <p:spPr>
            <a:xfrm>
              <a:off x="3865186" y="3513598"/>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46" name="Group 45">
            <a:extLst>
              <a:ext uri="{FF2B5EF4-FFF2-40B4-BE49-F238E27FC236}">
                <a16:creationId xmlns:a16="http://schemas.microsoft.com/office/drawing/2014/main" id="{E2C1BC79-A23B-FE9E-C2CA-E61DF5BD54C4}"/>
              </a:ext>
            </a:extLst>
          </p:cNvPr>
          <p:cNvGrpSpPr/>
          <p:nvPr/>
        </p:nvGrpSpPr>
        <p:grpSpPr>
          <a:xfrm>
            <a:off x="8121287" y="3507889"/>
            <a:ext cx="2127042" cy="338554"/>
            <a:chOff x="2100744" y="3513598"/>
            <a:chExt cx="2127042" cy="338554"/>
          </a:xfrm>
        </p:grpSpPr>
        <p:sp>
          <p:nvSpPr>
            <p:cNvPr id="47" name="TextBox 46">
              <a:extLst>
                <a:ext uri="{FF2B5EF4-FFF2-40B4-BE49-F238E27FC236}">
                  <a16:creationId xmlns:a16="http://schemas.microsoft.com/office/drawing/2014/main" id="{469BC318-5061-CD73-C5BA-D0C6215E548B}"/>
                </a:ext>
              </a:extLst>
            </p:cNvPr>
            <p:cNvSpPr txBox="1"/>
            <p:nvPr/>
          </p:nvSpPr>
          <p:spPr>
            <a:xfrm>
              <a:off x="2100744" y="3513598"/>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8" name="TextBox 47">
              <a:extLst>
                <a:ext uri="{FF2B5EF4-FFF2-40B4-BE49-F238E27FC236}">
                  <a16:creationId xmlns:a16="http://schemas.microsoft.com/office/drawing/2014/main" id="{3DA319B2-FD43-4B6E-1E30-7CF5F8F290BA}"/>
                </a:ext>
              </a:extLst>
            </p:cNvPr>
            <p:cNvSpPr txBox="1"/>
            <p:nvPr/>
          </p:nvSpPr>
          <p:spPr>
            <a:xfrm>
              <a:off x="3865186" y="3513598"/>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57" name="Group 56">
            <a:extLst>
              <a:ext uri="{FF2B5EF4-FFF2-40B4-BE49-F238E27FC236}">
                <a16:creationId xmlns:a16="http://schemas.microsoft.com/office/drawing/2014/main" id="{77A30829-C72F-CAD4-B287-453B8BE83D97}"/>
              </a:ext>
            </a:extLst>
          </p:cNvPr>
          <p:cNvGrpSpPr/>
          <p:nvPr/>
        </p:nvGrpSpPr>
        <p:grpSpPr>
          <a:xfrm>
            <a:off x="2384330" y="1817921"/>
            <a:ext cx="4569218" cy="2664036"/>
            <a:chOff x="2384330" y="1817921"/>
            <a:chExt cx="4569218" cy="2664036"/>
          </a:xfrm>
        </p:grpSpPr>
        <p:cxnSp>
          <p:nvCxnSpPr>
            <p:cNvPr id="51" name="Straight Arrow Connector 50">
              <a:extLst>
                <a:ext uri="{FF2B5EF4-FFF2-40B4-BE49-F238E27FC236}">
                  <a16:creationId xmlns:a16="http://schemas.microsoft.com/office/drawing/2014/main" id="{96117713-A931-C0D8-2B92-71BF3713E3B2}"/>
                </a:ext>
              </a:extLst>
            </p:cNvPr>
            <p:cNvCxnSpPr>
              <a:cxnSpLocks/>
            </p:cNvCxnSpPr>
            <p:nvPr/>
          </p:nvCxnSpPr>
          <p:spPr>
            <a:xfrm>
              <a:off x="3510320" y="3395661"/>
              <a:ext cx="505365" cy="58862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1C7CEA-7AE3-32C4-D1B1-318B730E2AF2}"/>
                </a:ext>
              </a:extLst>
            </p:cNvPr>
            <p:cNvCxnSpPr>
              <a:cxnSpLocks/>
            </p:cNvCxnSpPr>
            <p:nvPr/>
          </p:nvCxnSpPr>
          <p:spPr>
            <a:xfrm flipH="1">
              <a:off x="3153697" y="2304170"/>
              <a:ext cx="2694540" cy="60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C4FE39E-92BE-C44B-6E18-2F2EF19D5288}"/>
                </a:ext>
              </a:extLst>
            </p:cNvPr>
            <p:cNvSpPr/>
            <p:nvPr/>
          </p:nvSpPr>
          <p:spPr>
            <a:xfrm>
              <a:off x="2384330" y="2907849"/>
              <a:ext cx="1558637" cy="484179"/>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Load &gt; 0.68</a:t>
              </a:r>
            </a:p>
          </p:txBody>
        </p:sp>
        <p:sp>
          <p:nvSpPr>
            <p:cNvPr id="55" name="Rectangle 54">
              <a:extLst>
                <a:ext uri="{FF2B5EF4-FFF2-40B4-BE49-F238E27FC236}">
                  <a16:creationId xmlns:a16="http://schemas.microsoft.com/office/drawing/2014/main" id="{F93D1105-CA77-47E2-9E86-A5EDCE6E4DAA}"/>
                </a:ext>
              </a:extLst>
            </p:cNvPr>
            <p:cNvSpPr/>
            <p:nvPr/>
          </p:nvSpPr>
          <p:spPr>
            <a:xfrm>
              <a:off x="5394911" y="1817921"/>
              <a:ext cx="1558637" cy="484179"/>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0.47</a:t>
              </a:r>
            </a:p>
          </p:txBody>
        </p:sp>
        <p:sp>
          <p:nvSpPr>
            <p:cNvPr id="56" name="Rectangle 55">
              <a:extLst>
                <a:ext uri="{FF2B5EF4-FFF2-40B4-BE49-F238E27FC236}">
                  <a16:creationId xmlns:a16="http://schemas.microsoft.com/office/drawing/2014/main" id="{D2B6855A-5B91-3392-2584-FFB8140AAE37}"/>
                </a:ext>
              </a:extLst>
            </p:cNvPr>
            <p:cNvSpPr/>
            <p:nvPr/>
          </p:nvSpPr>
          <p:spPr>
            <a:xfrm>
              <a:off x="3248899" y="3997778"/>
              <a:ext cx="2719502" cy="484179"/>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accent1">
                      <a:lumMod val="75000"/>
                    </a:schemeClr>
                  </a:solidFill>
                </a:rPr>
                <a:t>[0.060, 0.082, 0.304, 0.344, 0.210]</a:t>
              </a:r>
            </a:p>
          </p:txBody>
        </p:sp>
      </p:grpSp>
      <p:sp>
        <p:nvSpPr>
          <p:cNvPr id="58" name="TextBox 57">
            <a:extLst>
              <a:ext uri="{FF2B5EF4-FFF2-40B4-BE49-F238E27FC236}">
                <a16:creationId xmlns:a16="http://schemas.microsoft.com/office/drawing/2014/main" id="{57506602-BD78-2D50-D8B5-C49DDFA2ECD5}"/>
              </a:ext>
            </a:extLst>
          </p:cNvPr>
          <p:cNvSpPr txBox="1"/>
          <p:nvPr/>
        </p:nvSpPr>
        <p:spPr>
          <a:xfrm>
            <a:off x="236748" y="1506945"/>
            <a:ext cx="4812708" cy="855940"/>
          </a:xfrm>
          <a:prstGeom prst="rect">
            <a:avLst/>
          </a:prstGeom>
          <a:noFill/>
        </p:spPr>
        <p:txBody>
          <a:bodyPr wrap="square" rtlCol="0">
            <a:spAutoFit/>
          </a:bodyPr>
          <a:lstStyle/>
          <a:p>
            <a:pPr>
              <a:lnSpc>
                <a:spcPct val="75000"/>
              </a:lnSpc>
            </a:pPr>
            <a:r>
              <a:rPr lang="en-BE" sz="3200" b="1" dirty="0">
                <a:solidFill>
                  <a:schemeClr val="accent1">
                    <a:lumMod val="75000"/>
                  </a:schemeClr>
                </a:solidFill>
                <a:latin typeface="Caveat" pitchFamily="2" charset="77"/>
              </a:rPr>
              <a:t>“If it is sunny and household load is low, then charge battery”</a:t>
            </a:r>
          </a:p>
        </p:txBody>
      </p:sp>
    </p:spTree>
    <p:extLst>
      <p:ext uri="{BB962C8B-B14F-4D97-AF65-F5344CB8AC3E}">
        <p14:creationId xmlns:p14="http://schemas.microsoft.com/office/powerpoint/2010/main" val="36353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2000"/>
                                        <p:tgtEl>
                                          <p:spTgt spid="57"/>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3640BD74-C1C7-BE49-E603-72A01C4E8CA0}"/>
              </a:ext>
            </a:extLst>
          </p:cNvPr>
          <p:cNvSpPr/>
          <p:nvPr/>
        </p:nvSpPr>
        <p:spPr>
          <a:xfrm>
            <a:off x="5820460" y="151554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6" name="Rounded Rectangle 135">
            <a:extLst>
              <a:ext uri="{FF2B5EF4-FFF2-40B4-BE49-F238E27FC236}">
                <a16:creationId xmlns:a16="http://schemas.microsoft.com/office/drawing/2014/main" id="{CBC1EF1E-4896-F6BD-B0A1-0BD9A03FEDB3}"/>
              </a:ext>
            </a:extLst>
          </p:cNvPr>
          <p:cNvSpPr/>
          <p:nvPr/>
        </p:nvSpPr>
        <p:spPr>
          <a:xfrm>
            <a:off x="566670" y="153258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itle 1">
            <a:extLst>
              <a:ext uri="{FF2B5EF4-FFF2-40B4-BE49-F238E27FC236}">
                <a16:creationId xmlns:a16="http://schemas.microsoft.com/office/drawing/2014/main" id="{B5494A17-2EAC-C58D-1747-E7A01D94CEB2}"/>
              </a:ext>
            </a:extLst>
          </p:cNvPr>
          <p:cNvSpPr>
            <a:spLocks noGrp="1"/>
          </p:cNvSpPr>
          <p:nvPr>
            <p:ph type="title"/>
          </p:nvPr>
        </p:nvSpPr>
        <p:spPr/>
        <p:txBody>
          <a:bodyPr/>
          <a:lstStyle/>
          <a:p>
            <a:r>
              <a:rPr lang="en-BE" dirty="0"/>
              <a:t>Distill2Explain:  Learns the tree from trained RL policy</a:t>
            </a:r>
          </a:p>
        </p:txBody>
      </p:sp>
      <p:sp>
        <p:nvSpPr>
          <p:cNvPr id="3" name="Footer Placeholder 2">
            <a:extLst>
              <a:ext uri="{FF2B5EF4-FFF2-40B4-BE49-F238E27FC236}">
                <a16:creationId xmlns:a16="http://schemas.microsoft.com/office/drawing/2014/main" id="{3D61F5DC-53DC-B0D1-2641-E06ADD9EB55F}"/>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25" name="TextBox 24">
            <a:extLst>
              <a:ext uri="{FF2B5EF4-FFF2-40B4-BE49-F238E27FC236}">
                <a16:creationId xmlns:a16="http://schemas.microsoft.com/office/drawing/2014/main" id="{00518B4B-FD62-152E-72C1-7375B1EF3AFD}"/>
              </a:ext>
            </a:extLst>
          </p:cNvPr>
          <p:cNvSpPr txBox="1"/>
          <p:nvPr/>
        </p:nvSpPr>
        <p:spPr>
          <a:xfrm>
            <a:off x="6389967" y="1646209"/>
            <a:ext cx="3432987" cy="954107"/>
          </a:xfrm>
          <a:prstGeom prst="rect">
            <a:avLst/>
          </a:prstGeom>
          <a:noFill/>
        </p:spPr>
        <p:txBody>
          <a:bodyPr wrap="square" rtlCol="0">
            <a:spAutoFit/>
          </a:bodyPr>
          <a:lstStyle/>
          <a:p>
            <a:pPr algn="ctr"/>
            <a:r>
              <a:rPr lang="en-BE" sz="2800" b="1" dirty="0">
                <a:latin typeface="+mn-lt"/>
              </a:rPr>
              <a:t>Step 2: </a:t>
            </a:r>
            <a:r>
              <a:rPr lang="en-BE" sz="2800" dirty="0">
                <a:latin typeface="+mn-lt"/>
              </a:rPr>
              <a:t>distill a decision tree “student” model</a:t>
            </a:r>
          </a:p>
        </p:txBody>
      </p:sp>
      <p:grpSp>
        <p:nvGrpSpPr>
          <p:cNvPr id="137" name="Group 136">
            <a:extLst>
              <a:ext uri="{FF2B5EF4-FFF2-40B4-BE49-F238E27FC236}">
                <a16:creationId xmlns:a16="http://schemas.microsoft.com/office/drawing/2014/main" id="{F71978BA-CD71-29C2-5D2F-E7525767398F}"/>
              </a:ext>
            </a:extLst>
          </p:cNvPr>
          <p:cNvGrpSpPr/>
          <p:nvPr/>
        </p:nvGrpSpPr>
        <p:grpSpPr>
          <a:xfrm>
            <a:off x="980284" y="2951942"/>
            <a:ext cx="3744773" cy="2098933"/>
            <a:chOff x="1028773" y="2951942"/>
            <a:chExt cx="3744773" cy="2098933"/>
          </a:xfrm>
        </p:grpSpPr>
        <p:grpSp>
          <p:nvGrpSpPr>
            <p:cNvPr id="24" name="Group 23">
              <a:extLst>
                <a:ext uri="{FF2B5EF4-FFF2-40B4-BE49-F238E27FC236}">
                  <a16:creationId xmlns:a16="http://schemas.microsoft.com/office/drawing/2014/main" id="{5833AD27-3573-C08C-80D7-8F0735865A4C}"/>
                </a:ext>
              </a:extLst>
            </p:cNvPr>
            <p:cNvGrpSpPr/>
            <p:nvPr/>
          </p:nvGrpSpPr>
          <p:grpSpPr>
            <a:xfrm>
              <a:off x="1028773" y="3030475"/>
              <a:ext cx="1342263" cy="1941866"/>
              <a:chOff x="8554720" y="835239"/>
              <a:chExt cx="3286198" cy="4754178"/>
            </a:xfrm>
          </p:grpSpPr>
          <p:grpSp>
            <p:nvGrpSpPr>
              <p:cNvPr id="4" name="Group 3">
                <a:extLst>
                  <a:ext uri="{FF2B5EF4-FFF2-40B4-BE49-F238E27FC236}">
                    <a16:creationId xmlns:a16="http://schemas.microsoft.com/office/drawing/2014/main" id="{45789283-45CF-8E4B-94FE-F9354211DA2B}"/>
                  </a:ext>
                </a:extLst>
              </p:cNvPr>
              <p:cNvGrpSpPr/>
              <p:nvPr/>
            </p:nvGrpSpPr>
            <p:grpSpPr>
              <a:xfrm>
                <a:off x="8554720" y="835239"/>
                <a:ext cx="3286198" cy="3462912"/>
                <a:chOff x="8554720" y="835239"/>
                <a:chExt cx="3286198" cy="3462912"/>
              </a:xfrm>
            </p:grpSpPr>
            <p:sp>
              <p:nvSpPr>
                <p:cNvPr id="5" name="Arc 4">
                  <a:extLst>
                    <a:ext uri="{FF2B5EF4-FFF2-40B4-BE49-F238E27FC236}">
                      <a16:creationId xmlns:a16="http://schemas.microsoft.com/office/drawing/2014/main" id="{B625A146-FA40-7A39-91A6-AB0564423FD4}"/>
                    </a:ext>
                  </a:extLst>
                </p:cNvPr>
                <p:cNvSpPr/>
                <p:nvPr/>
              </p:nvSpPr>
              <p:spPr>
                <a:xfrm rot="2700000">
                  <a:off x="8691713" y="1550193"/>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dirty="0"/>
                </a:p>
              </p:txBody>
            </p:sp>
            <p:sp>
              <p:nvSpPr>
                <p:cNvPr id="6" name="Arc 5">
                  <a:extLst>
                    <a:ext uri="{FF2B5EF4-FFF2-40B4-BE49-F238E27FC236}">
                      <a16:creationId xmlns:a16="http://schemas.microsoft.com/office/drawing/2014/main" id="{68C62AAE-A82F-A879-8DE5-D42C9AE71A1A}"/>
                    </a:ext>
                  </a:extLst>
                </p:cNvPr>
                <p:cNvSpPr/>
                <p:nvPr/>
              </p:nvSpPr>
              <p:spPr>
                <a:xfrm rot="13500000">
                  <a:off x="9357491" y="1541623"/>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7" name="Arc 6">
                  <a:extLst>
                    <a:ext uri="{FF2B5EF4-FFF2-40B4-BE49-F238E27FC236}">
                      <a16:creationId xmlns:a16="http://schemas.microsoft.com/office/drawing/2014/main" id="{313E1673-D218-4820-D910-312ED0E9AF60}"/>
                    </a:ext>
                  </a:extLst>
                </p:cNvPr>
                <p:cNvSpPr/>
                <p:nvPr/>
              </p:nvSpPr>
              <p:spPr>
                <a:xfrm rot="13500000">
                  <a:off x="8728174" y="1541625"/>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8" name="TextBox 7">
                  <a:extLst>
                    <a:ext uri="{FF2B5EF4-FFF2-40B4-BE49-F238E27FC236}">
                      <a16:creationId xmlns:a16="http://schemas.microsoft.com/office/drawing/2014/main" id="{C5D12678-1599-761B-8977-58B94168C21D}"/>
                    </a:ext>
                  </a:extLst>
                </p:cNvPr>
                <p:cNvSpPr txBox="1"/>
                <p:nvPr/>
              </p:nvSpPr>
              <p:spPr>
                <a:xfrm>
                  <a:off x="8554720" y="3619988"/>
                  <a:ext cx="1166377" cy="678163"/>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State</a:t>
                  </a:r>
                </a:p>
              </p:txBody>
            </p:sp>
            <p:sp>
              <p:nvSpPr>
                <p:cNvPr id="9" name="TextBox 8">
                  <a:extLst>
                    <a:ext uri="{FF2B5EF4-FFF2-40B4-BE49-F238E27FC236}">
                      <a16:creationId xmlns:a16="http://schemas.microsoft.com/office/drawing/2014/main" id="{DED8F43A-F0ED-20CB-FE87-331DBD46814F}"/>
                    </a:ext>
                  </a:extLst>
                </p:cNvPr>
                <p:cNvSpPr txBox="1"/>
                <p:nvPr/>
              </p:nvSpPr>
              <p:spPr>
                <a:xfrm>
                  <a:off x="9352351" y="3619987"/>
                  <a:ext cx="1040791" cy="678164"/>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Cost</a:t>
                  </a:r>
                </a:p>
              </p:txBody>
            </p:sp>
            <p:sp>
              <p:nvSpPr>
                <p:cNvPr id="10" name="Cloud Callout 9">
                  <a:extLst>
                    <a:ext uri="{FF2B5EF4-FFF2-40B4-BE49-F238E27FC236}">
                      <a16:creationId xmlns:a16="http://schemas.microsoft.com/office/drawing/2014/main" id="{20F657C3-AF64-7628-4ED5-8421B8FA59CA}"/>
                    </a:ext>
                  </a:extLst>
                </p:cNvPr>
                <p:cNvSpPr/>
                <p:nvPr/>
              </p:nvSpPr>
              <p:spPr>
                <a:xfrm>
                  <a:off x="10288998" y="835239"/>
                  <a:ext cx="1436935" cy="929550"/>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1" name="TextBox 10">
                  <a:extLst>
                    <a:ext uri="{FF2B5EF4-FFF2-40B4-BE49-F238E27FC236}">
                      <a16:creationId xmlns:a16="http://schemas.microsoft.com/office/drawing/2014/main" id="{CC3455E1-3248-3828-BE89-DD48D7FEC211}"/>
                    </a:ext>
                  </a:extLst>
                </p:cNvPr>
                <p:cNvSpPr txBox="1"/>
                <p:nvPr/>
              </p:nvSpPr>
              <p:spPr>
                <a:xfrm>
                  <a:off x="10356332" y="957453"/>
                  <a:ext cx="1307663" cy="678164"/>
                </a:xfrm>
                <a:prstGeom prst="rect">
                  <a:avLst/>
                </a:prstGeom>
                <a:noFill/>
              </p:spPr>
              <p:txBody>
                <a:bodyPr wrap="none" rtlCol="0">
                  <a:spAutoFit/>
                </a:bodyPr>
                <a:lstStyle/>
                <a:p>
                  <a:r>
                    <a:rPr lang="en-BE" sz="1200" b="1" dirty="0">
                      <a:solidFill>
                        <a:schemeClr val="accent2"/>
                      </a:solidFill>
                      <a:latin typeface="UGent Panno Text" panose="02000506040000040003" pitchFamily="2" charset="0"/>
                    </a:rPr>
                    <a:t>Action</a:t>
                  </a:r>
                </a:p>
              </p:txBody>
            </p:sp>
            <p:sp>
              <p:nvSpPr>
                <p:cNvPr id="15" name="Oval 14">
                  <a:extLst>
                    <a:ext uri="{FF2B5EF4-FFF2-40B4-BE49-F238E27FC236}">
                      <a16:creationId xmlns:a16="http://schemas.microsoft.com/office/drawing/2014/main" id="{B54E366F-9130-4F5E-C50E-94F1E24EB4EF}"/>
                    </a:ext>
                  </a:extLst>
                </p:cNvPr>
                <p:cNvSpPr/>
                <p:nvPr/>
              </p:nvSpPr>
              <p:spPr>
                <a:xfrm>
                  <a:off x="9126667" y="2523821"/>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6" name="Oval 15">
                  <a:extLst>
                    <a:ext uri="{FF2B5EF4-FFF2-40B4-BE49-F238E27FC236}">
                      <a16:creationId xmlns:a16="http://schemas.microsoft.com/office/drawing/2014/main" id="{57A9AEF5-CE34-444C-0BA3-ED8100CB35C9}"/>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7" name="Content Placeholder 1">
                <a:extLst>
                  <a:ext uri="{FF2B5EF4-FFF2-40B4-BE49-F238E27FC236}">
                    <a16:creationId xmlns:a16="http://schemas.microsoft.com/office/drawing/2014/main" id="{8DAB4761-21AF-F96A-1ACF-170247A82083}"/>
                  </a:ext>
                </a:extLst>
              </p:cNvPr>
              <p:cNvPicPr>
                <a:picLocks noChangeAspect="1"/>
              </p:cNvPicPr>
              <p:nvPr/>
            </p:nvPicPr>
            <p:blipFill>
              <a:blip r:embed="rId2"/>
              <a:stretch>
                <a:fillRect/>
              </a:stretch>
            </p:blipFill>
            <p:spPr bwMode="auto">
              <a:xfrm>
                <a:off x="9241688" y="4121334"/>
                <a:ext cx="1768774" cy="1468083"/>
              </a:xfrm>
              <a:prstGeom prst="rect">
                <a:avLst/>
              </a:prstGeom>
              <a:noFill/>
              <a:ln w="9525">
                <a:noFill/>
                <a:miter lim="800000"/>
                <a:headEnd/>
                <a:tailEnd/>
              </a:ln>
            </p:spPr>
          </p:pic>
          <p:pic>
            <p:nvPicPr>
              <p:cNvPr id="19" name="Picture 18">
                <a:extLst>
                  <a:ext uri="{FF2B5EF4-FFF2-40B4-BE49-F238E27FC236}">
                    <a16:creationId xmlns:a16="http://schemas.microsoft.com/office/drawing/2014/main" id="{3962E79C-0DB7-1DDB-9979-71DE23401BA8}"/>
                  </a:ext>
                </a:extLst>
              </p:cNvPr>
              <p:cNvPicPr>
                <a:picLocks noChangeAspect="1"/>
              </p:cNvPicPr>
              <p:nvPr/>
            </p:nvPicPr>
            <p:blipFill>
              <a:blip r:embed="rId3"/>
              <a:stretch>
                <a:fillRect/>
              </a:stretch>
            </p:blipFill>
            <p:spPr>
              <a:xfrm>
                <a:off x="9112126" y="892421"/>
                <a:ext cx="879219" cy="946851"/>
              </a:xfrm>
              <a:prstGeom prst="rect">
                <a:avLst/>
              </a:prstGeom>
            </p:spPr>
          </p:pic>
          <p:grpSp>
            <p:nvGrpSpPr>
              <p:cNvPr id="20" name="Group 19">
                <a:extLst>
                  <a:ext uri="{FF2B5EF4-FFF2-40B4-BE49-F238E27FC236}">
                    <a16:creationId xmlns:a16="http://schemas.microsoft.com/office/drawing/2014/main" id="{BDF745E0-68FD-698F-C135-7D531D0E8098}"/>
                  </a:ext>
                </a:extLst>
              </p:cNvPr>
              <p:cNvGrpSpPr/>
              <p:nvPr/>
            </p:nvGrpSpPr>
            <p:grpSpPr>
              <a:xfrm>
                <a:off x="9087269" y="2314887"/>
                <a:ext cx="636482" cy="979572"/>
                <a:chOff x="6053803" y="1421397"/>
                <a:chExt cx="749022" cy="1152772"/>
              </a:xfrm>
            </p:grpSpPr>
            <p:sp>
              <p:nvSpPr>
                <p:cNvPr id="21" name="Oval 20">
                  <a:extLst>
                    <a:ext uri="{FF2B5EF4-FFF2-40B4-BE49-F238E27FC236}">
                      <a16:creationId xmlns:a16="http://schemas.microsoft.com/office/drawing/2014/main" id="{FA3E2713-488C-DED9-76D1-1788907290E9}"/>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2" name="Oval 21">
                  <a:extLst>
                    <a:ext uri="{FF2B5EF4-FFF2-40B4-BE49-F238E27FC236}">
                      <a16:creationId xmlns:a16="http://schemas.microsoft.com/office/drawing/2014/main" id="{608EF9E1-83B0-6D7C-C424-62613DF27B9E}"/>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3" name="TextBox 22">
                  <a:extLst>
                    <a:ext uri="{FF2B5EF4-FFF2-40B4-BE49-F238E27FC236}">
                      <a16:creationId xmlns:a16="http://schemas.microsoft.com/office/drawing/2014/main" id="{15A483B0-F170-6082-93FD-417626DDF147}"/>
                    </a:ext>
                  </a:extLst>
                </p:cNvPr>
                <p:cNvSpPr txBox="1"/>
                <p:nvPr/>
              </p:nvSpPr>
              <p:spPr>
                <a:xfrm>
                  <a:off x="6053803" y="1421397"/>
                  <a:ext cx="381866" cy="1152772"/>
                </a:xfrm>
                <a:prstGeom prst="rect">
                  <a:avLst/>
                </a:prstGeom>
                <a:noFill/>
              </p:spPr>
              <p:txBody>
                <a:bodyPr wrap="square">
                  <a:spAutoFit/>
                </a:bodyPr>
                <a:lstStyle/>
                <a:p>
                  <a:r>
                    <a:rPr lang="en-BE" sz="2000" b="0" i="0" dirty="0">
                      <a:solidFill>
                        <a:schemeClr val="accent4">
                          <a:lumMod val="75000"/>
                        </a:schemeClr>
                      </a:solidFill>
                      <a:effectLst/>
                      <a:latin typeface="Google Sans"/>
                    </a:rPr>
                    <a:t>€</a:t>
                  </a:r>
                  <a:endParaRPr lang="en-BE" sz="2000" dirty="0">
                    <a:solidFill>
                      <a:schemeClr val="accent4">
                        <a:lumMod val="75000"/>
                      </a:schemeClr>
                    </a:solidFill>
                  </a:endParaRPr>
                </a:p>
              </p:txBody>
            </p:sp>
          </p:grpSp>
        </p:grpSp>
        <p:sp>
          <p:nvSpPr>
            <p:cNvPr id="26" name="Right Arrow 25">
              <a:extLst>
                <a:ext uri="{FF2B5EF4-FFF2-40B4-BE49-F238E27FC236}">
                  <a16:creationId xmlns:a16="http://schemas.microsoft.com/office/drawing/2014/main" id="{48A76D22-B9F1-E060-635A-6B21321CB77C}"/>
                </a:ext>
              </a:extLst>
            </p:cNvPr>
            <p:cNvSpPr/>
            <p:nvPr/>
          </p:nvSpPr>
          <p:spPr>
            <a:xfrm>
              <a:off x="2426373"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8" name="Group 27">
              <a:extLst>
                <a:ext uri="{FF2B5EF4-FFF2-40B4-BE49-F238E27FC236}">
                  <a16:creationId xmlns:a16="http://schemas.microsoft.com/office/drawing/2014/main" id="{F38AB032-7095-B1CF-D63E-D3DB69813428}"/>
                </a:ext>
              </a:extLst>
            </p:cNvPr>
            <p:cNvGrpSpPr/>
            <p:nvPr/>
          </p:nvGrpSpPr>
          <p:grpSpPr>
            <a:xfrm>
              <a:off x="3407183" y="2951942"/>
              <a:ext cx="1366363" cy="2098933"/>
              <a:chOff x="8002355" y="2893224"/>
              <a:chExt cx="1366363" cy="2098933"/>
            </a:xfrm>
          </p:grpSpPr>
          <p:grpSp>
            <p:nvGrpSpPr>
              <p:cNvPr id="29" name="Group 28">
                <a:extLst>
                  <a:ext uri="{FF2B5EF4-FFF2-40B4-BE49-F238E27FC236}">
                    <a16:creationId xmlns:a16="http://schemas.microsoft.com/office/drawing/2014/main" id="{E3F37A2B-81B3-0D14-17D5-887B8F280018}"/>
                  </a:ext>
                </a:extLst>
              </p:cNvPr>
              <p:cNvGrpSpPr/>
              <p:nvPr/>
            </p:nvGrpSpPr>
            <p:grpSpPr>
              <a:xfrm>
                <a:off x="8002355" y="3305889"/>
                <a:ext cx="1366363" cy="1259770"/>
                <a:chOff x="8119062" y="2903708"/>
                <a:chExt cx="2085112" cy="1922448"/>
              </a:xfrm>
            </p:grpSpPr>
            <p:sp>
              <p:nvSpPr>
                <p:cNvPr id="32" name="Rounded Rectangle 31">
                  <a:extLst>
                    <a:ext uri="{FF2B5EF4-FFF2-40B4-BE49-F238E27FC236}">
                      <a16:creationId xmlns:a16="http://schemas.microsoft.com/office/drawing/2014/main" id="{71861D08-F120-4EE5-0126-859E033183B8}"/>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3" name="Group 32">
                  <a:extLst>
                    <a:ext uri="{FF2B5EF4-FFF2-40B4-BE49-F238E27FC236}">
                      <a16:creationId xmlns:a16="http://schemas.microsoft.com/office/drawing/2014/main" id="{56B37A7E-8434-BBBB-7D43-FD20763BB612}"/>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3EEBA22D-06EF-20A6-8C76-19695ED83FF2}"/>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C3A252BB-FAFE-0817-7D40-DFBC4412E00D}"/>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50217074-6B49-CA43-2D1E-C1C0C1A257BB}"/>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917F7F27-0711-1334-AC0E-5576228B9761}"/>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F893A7C0-E35B-8417-DFF2-1A06B5FAD1D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AB8E8116-C706-0E30-5EBA-9FE14F71CF4E}"/>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66C5A1B4-744C-4807-767D-35CAA5CBD50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45B9C227-7743-3C13-40EC-AF596C62BD0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97642211-2012-5C34-9285-63A327A67D4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7FFD7B59-9938-4536-C770-DED900B6E18F}"/>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1C354075-8C23-70C6-6070-A856C0D2E4CE}"/>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600706DD-CCF5-D62D-1D01-7DFA42E9678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F01031CA-1AEA-9ABB-90D1-98908C36D14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D1C1EAF4-2A9B-E363-38FD-C39BBA3BBC9B}"/>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F7070DC4-3867-30BE-2E9A-EA8898FD423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B4B163FA-73D3-7ACB-8EF3-E7DC58A24B7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90CC05D2-0E10-63CF-0E27-6785000EA0D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9007C0F7-0D13-768D-176E-6087C46BD8F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F271B446-5BF1-1F2D-5B3C-617ECF77E1AF}"/>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3F786E62-5B84-96F8-D901-D3737165D553}"/>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79BC744B-F884-351C-2895-7600DAE59DB6}"/>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21E242A9-4975-224B-7216-E7E58BBAB06A}"/>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FCC8F185-30F4-9F77-BBEA-4254ACA5380E}"/>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5580EBCD-9218-8F6B-6888-4B1E08E31E9F}"/>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3">
                    <a:extLst>
                      <a:ext uri="{FF2B5EF4-FFF2-40B4-BE49-F238E27FC236}">
                        <a16:creationId xmlns:a16="http://schemas.microsoft.com/office/drawing/2014/main" id="{D88E4622-0717-A61B-FC92-8FE2DFF832DC}"/>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67E277F2-ED9A-B551-80E5-90736ACBD8DE}"/>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B21967C0-074E-75B7-B21F-0DA5233FCD5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BCFB7AF4-EAF8-01F2-5F10-95B851E41F7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F37AB638-47EF-25B4-7B13-5C8F137B996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30" name="Right Arrow 29">
                <a:extLst>
                  <a:ext uri="{FF2B5EF4-FFF2-40B4-BE49-F238E27FC236}">
                    <a16:creationId xmlns:a16="http://schemas.microsoft.com/office/drawing/2014/main" id="{28442F00-FF61-6FB1-EDCA-EF11205CB877}"/>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Right Arrow 30">
                <a:extLst>
                  <a:ext uri="{FF2B5EF4-FFF2-40B4-BE49-F238E27FC236}">
                    <a16:creationId xmlns:a16="http://schemas.microsoft.com/office/drawing/2014/main" id="{48F827C6-65BB-1FD0-3289-3BD24F647D0A}"/>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
        <p:nvSpPr>
          <p:cNvPr id="64" name="TextBox 63">
            <a:extLst>
              <a:ext uri="{FF2B5EF4-FFF2-40B4-BE49-F238E27FC236}">
                <a16:creationId xmlns:a16="http://schemas.microsoft.com/office/drawing/2014/main" id="{6DF6EF5D-E8DF-CA84-0E8A-D30550BA35A7}"/>
              </a:ext>
            </a:extLst>
          </p:cNvPr>
          <p:cNvSpPr txBox="1"/>
          <p:nvPr/>
        </p:nvSpPr>
        <p:spPr>
          <a:xfrm>
            <a:off x="1577609" y="1646209"/>
            <a:ext cx="2550123" cy="954107"/>
          </a:xfrm>
          <a:prstGeom prst="rect">
            <a:avLst/>
          </a:prstGeom>
          <a:noFill/>
        </p:spPr>
        <p:txBody>
          <a:bodyPr wrap="square" rtlCol="0">
            <a:spAutoFit/>
          </a:bodyPr>
          <a:lstStyle/>
          <a:p>
            <a:pPr algn="ctr"/>
            <a:r>
              <a:rPr lang="en-BE" sz="2800" b="1" dirty="0">
                <a:latin typeface="+mn-lt"/>
              </a:rPr>
              <a:t>Step 1: </a:t>
            </a:r>
            <a:r>
              <a:rPr lang="en-BE" sz="2800" dirty="0">
                <a:latin typeface="+mn-lt"/>
              </a:rPr>
              <a:t>train an RL “teacher” model</a:t>
            </a:r>
          </a:p>
        </p:txBody>
      </p:sp>
      <p:grpSp>
        <p:nvGrpSpPr>
          <p:cNvPr id="143" name="Group 142">
            <a:extLst>
              <a:ext uri="{FF2B5EF4-FFF2-40B4-BE49-F238E27FC236}">
                <a16:creationId xmlns:a16="http://schemas.microsoft.com/office/drawing/2014/main" id="{2BF8DD0D-7E9E-809B-C5E4-507DBD52ED6C}"/>
              </a:ext>
            </a:extLst>
          </p:cNvPr>
          <p:cNvGrpSpPr/>
          <p:nvPr/>
        </p:nvGrpSpPr>
        <p:grpSpPr>
          <a:xfrm>
            <a:off x="6154930" y="2951942"/>
            <a:ext cx="3903060" cy="2098933"/>
            <a:chOff x="6122919" y="2951942"/>
            <a:chExt cx="3903060" cy="2098933"/>
          </a:xfrm>
        </p:grpSpPr>
        <p:sp>
          <p:nvSpPr>
            <p:cNvPr id="65" name="Right Arrow 64">
              <a:extLst>
                <a:ext uri="{FF2B5EF4-FFF2-40B4-BE49-F238E27FC236}">
                  <a16:creationId xmlns:a16="http://schemas.microsoft.com/office/drawing/2014/main" id="{6BE66086-253E-1CD3-3281-B8F45A545822}"/>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42" name="Group 141">
              <a:extLst>
                <a:ext uri="{FF2B5EF4-FFF2-40B4-BE49-F238E27FC236}">
                  <a16:creationId xmlns:a16="http://schemas.microsoft.com/office/drawing/2014/main" id="{52471C15-7103-993C-AC14-97A80238E842}"/>
                </a:ext>
              </a:extLst>
            </p:cNvPr>
            <p:cNvGrpSpPr/>
            <p:nvPr/>
          </p:nvGrpSpPr>
          <p:grpSpPr>
            <a:xfrm>
              <a:off x="8659616" y="2951942"/>
              <a:ext cx="1366363" cy="2098933"/>
              <a:chOff x="8659616" y="2951942"/>
              <a:chExt cx="1366363" cy="2098933"/>
            </a:xfrm>
          </p:grpSpPr>
          <p:grpSp>
            <p:nvGrpSpPr>
              <p:cNvPr id="139" name="Group 138">
                <a:extLst>
                  <a:ext uri="{FF2B5EF4-FFF2-40B4-BE49-F238E27FC236}">
                    <a16:creationId xmlns:a16="http://schemas.microsoft.com/office/drawing/2014/main" id="{908ED1F7-69F6-4903-BFB6-588040A2352D}"/>
                  </a:ext>
                </a:extLst>
              </p:cNvPr>
              <p:cNvGrpSpPr/>
              <p:nvPr/>
            </p:nvGrpSpPr>
            <p:grpSpPr>
              <a:xfrm>
                <a:off x="8659616" y="3364607"/>
                <a:ext cx="1366363" cy="1259770"/>
                <a:chOff x="2519406" y="4829195"/>
                <a:chExt cx="1366363" cy="1259770"/>
              </a:xfrm>
            </p:grpSpPr>
            <p:sp>
              <p:nvSpPr>
                <p:cNvPr id="140" name="Rounded Rectangle 139">
                  <a:extLst>
                    <a:ext uri="{FF2B5EF4-FFF2-40B4-BE49-F238E27FC236}">
                      <a16:creationId xmlns:a16="http://schemas.microsoft.com/office/drawing/2014/main" id="{8EEC520A-2B36-E467-E9E4-A010180F825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1" name="Graphic 140" descr="Decision chart outline">
                  <a:extLst>
                    <a:ext uri="{FF2B5EF4-FFF2-40B4-BE49-F238E27FC236}">
                      <a16:creationId xmlns:a16="http://schemas.microsoft.com/office/drawing/2014/main" id="{D25BDFB5-5CD6-1037-9A00-207EF34D9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5672" y="4872165"/>
                  <a:ext cx="1173831" cy="1173831"/>
                </a:xfrm>
                <a:prstGeom prst="rect">
                  <a:avLst/>
                </a:prstGeom>
              </p:spPr>
            </p:pic>
          </p:grpSp>
          <p:sp>
            <p:nvSpPr>
              <p:cNvPr id="68" name="Right Arrow 67">
                <a:extLst>
                  <a:ext uri="{FF2B5EF4-FFF2-40B4-BE49-F238E27FC236}">
                    <a16:creationId xmlns:a16="http://schemas.microsoft.com/office/drawing/2014/main" id="{2A73DF02-E8C8-A07E-7B0A-9D993000B42D}"/>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Right Arrow 68">
                <a:extLst>
                  <a:ext uri="{FF2B5EF4-FFF2-40B4-BE49-F238E27FC236}">
                    <a16:creationId xmlns:a16="http://schemas.microsoft.com/office/drawing/2014/main" id="{A3DECEF1-8978-F06F-9D97-976D9E694100}"/>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1" name="Group 100">
              <a:extLst>
                <a:ext uri="{FF2B5EF4-FFF2-40B4-BE49-F238E27FC236}">
                  <a16:creationId xmlns:a16="http://schemas.microsoft.com/office/drawing/2014/main" id="{0A18DAE5-3ECE-5E8B-3FF0-76CAB959EAE0}"/>
                </a:ext>
              </a:extLst>
            </p:cNvPr>
            <p:cNvGrpSpPr/>
            <p:nvPr/>
          </p:nvGrpSpPr>
          <p:grpSpPr>
            <a:xfrm>
              <a:off x="6122919" y="2951942"/>
              <a:ext cx="1366363" cy="2098933"/>
              <a:chOff x="8002355" y="2893224"/>
              <a:chExt cx="1366363" cy="2098933"/>
            </a:xfrm>
          </p:grpSpPr>
          <p:grpSp>
            <p:nvGrpSpPr>
              <p:cNvPr id="102" name="Group 101">
                <a:extLst>
                  <a:ext uri="{FF2B5EF4-FFF2-40B4-BE49-F238E27FC236}">
                    <a16:creationId xmlns:a16="http://schemas.microsoft.com/office/drawing/2014/main" id="{2BA74092-A07C-2F11-1027-FC6B2896D97E}"/>
                  </a:ext>
                </a:extLst>
              </p:cNvPr>
              <p:cNvGrpSpPr/>
              <p:nvPr/>
            </p:nvGrpSpPr>
            <p:grpSpPr>
              <a:xfrm>
                <a:off x="8002355" y="3305889"/>
                <a:ext cx="1366363" cy="1259770"/>
                <a:chOff x="8119062" y="2903708"/>
                <a:chExt cx="2085112" cy="1922448"/>
              </a:xfrm>
            </p:grpSpPr>
            <p:sp>
              <p:nvSpPr>
                <p:cNvPr id="105" name="Rounded Rectangle 104">
                  <a:extLst>
                    <a:ext uri="{FF2B5EF4-FFF2-40B4-BE49-F238E27FC236}">
                      <a16:creationId xmlns:a16="http://schemas.microsoft.com/office/drawing/2014/main" id="{BEAC77B5-EF38-381E-E668-FF6722AC075A}"/>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06" name="Group 105">
                  <a:extLst>
                    <a:ext uri="{FF2B5EF4-FFF2-40B4-BE49-F238E27FC236}">
                      <a16:creationId xmlns:a16="http://schemas.microsoft.com/office/drawing/2014/main" id="{064D9BCD-45A0-4AD2-19C5-E352342F458D}"/>
                    </a:ext>
                  </a:extLst>
                </p:cNvPr>
                <p:cNvGrpSpPr/>
                <p:nvPr/>
              </p:nvGrpSpPr>
              <p:grpSpPr>
                <a:xfrm>
                  <a:off x="8339159" y="3138112"/>
                  <a:ext cx="1772251" cy="1473558"/>
                  <a:chOff x="6383257" y="1250651"/>
                  <a:chExt cx="1974694" cy="1641880"/>
                </a:xfrm>
              </p:grpSpPr>
              <p:sp>
                <p:nvSpPr>
                  <p:cNvPr id="107" name="Freeform: Shape 77">
                    <a:extLst>
                      <a:ext uri="{FF2B5EF4-FFF2-40B4-BE49-F238E27FC236}">
                        <a16:creationId xmlns:a16="http://schemas.microsoft.com/office/drawing/2014/main" id="{11A969B9-2B14-3105-A1FB-6EBC594A6A7F}"/>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08" name="Freeform: Shape 78">
                    <a:extLst>
                      <a:ext uri="{FF2B5EF4-FFF2-40B4-BE49-F238E27FC236}">
                        <a16:creationId xmlns:a16="http://schemas.microsoft.com/office/drawing/2014/main" id="{E1F73B67-FDE9-0FD9-0DEF-82774821148A}"/>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09" name="Freeform: Shape 81">
                    <a:extLst>
                      <a:ext uri="{FF2B5EF4-FFF2-40B4-BE49-F238E27FC236}">
                        <a16:creationId xmlns:a16="http://schemas.microsoft.com/office/drawing/2014/main" id="{E1D64946-D0F8-CB74-CE67-B9AA252032F9}"/>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10" name="Freeform: Shape 82">
                    <a:extLst>
                      <a:ext uri="{FF2B5EF4-FFF2-40B4-BE49-F238E27FC236}">
                        <a16:creationId xmlns:a16="http://schemas.microsoft.com/office/drawing/2014/main" id="{7C3B322B-F664-07C4-6B9D-7D5D9255F867}"/>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11" name="Freeform: Shape 83">
                    <a:extLst>
                      <a:ext uri="{FF2B5EF4-FFF2-40B4-BE49-F238E27FC236}">
                        <a16:creationId xmlns:a16="http://schemas.microsoft.com/office/drawing/2014/main" id="{B1896029-B60D-9C52-2A5E-9B305FA43E0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12" name="Freeform: Shape 84">
                    <a:extLst>
                      <a:ext uri="{FF2B5EF4-FFF2-40B4-BE49-F238E27FC236}">
                        <a16:creationId xmlns:a16="http://schemas.microsoft.com/office/drawing/2014/main" id="{F602F320-4EED-A1C1-F44B-0B50EADB296D}"/>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113" name="Freeform: Shape 85">
                    <a:extLst>
                      <a:ext uri="{FF2B5EF4-FFF2-40B4-BE49-F238E27FC236}">
                        <a16:creationId xmlns:a16="http://schemas.microsoft.com/office/drawing/2014/main" id="{CB1F7DCB-6503-4DB0-A278-B0AF6B865635}"/>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114" name="Freeform: Shape 86">
                    <a:extLst>
                      <a:ext uri="{FF2B5EF4-FFF2-40B4-BE49-F238E27FC236}">
                        <a16:creationId xmlns:a16="http://schemas.microsoft.com/office/drawing/2014/main" id="{4608A8FB-3875-FF4A-EE86-67BAF21900CE}"/>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115" name="Freeform: Shape 87">
                    <a:extLst>
                      <a:ext uri="{FF2B5EF4-FFF2-40B4-BE49-F238E27FC236}">
                        <a16:creationId xmlns:a16="http://schemas.microsoft.com/office/drawing/2014/main" id="{4105187A-2132-4957-62D6-FBBA3FF75CAA}"/>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116" name="Freeform: Shape 88">
                    <a:extLst>
                      <a:ext uri="{FF2B5EF4-FFF2-40B4-BE49-F238E27FC236}">
                        <a16:creationId xmlns:a16="http://schemas.microsoft.com/office/drawing/2014/main" id="{B65F99D7-FEF6-E1F1-7ED3-D38694F436DC}"/>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117" name="Freeform: Shape 89">
                    <a:extLst>
                      <a:ext uri="{FF2B5EF4-FFF2-40B4-BE49-F238E27FC236}">
                        <a16:creationId xmlns:a16="http://schemas.microsoft.com/office/drawing/2014/main" id="{BD829704-A3F0-A0C3-D2C3-98984BCDCE8D}"/>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118" name="Freeform: Shape 90">
                    <a:extLst>
                      <a:ext uri="{FF2B5EF4-FFF2-40B4-BE49-F238E27FC236}">
                        <a16:creationId xmlns:a16="http://schemas.microsoft.com/office/drawing/2014/main" id="{787E2DF4-0151-503F-84BC-BABB8A133338}"/>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119" name="Freeform: Shape 91">
                    <a:extLst>
                      <a:ext uri="{FF2B5EF4-FFF2-40B4-BE49-F238E27FC236}">
                        <a16:creationId xmlns:a16="http://schemas.microsoft.com/office/drawing/2014/main" id="{7697A1B7-F0BC-B5D9-49FC-DAAE11AC0242}"/>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120" name="Freeform: Shape 92">
                    <a:extLst>
                      <a:ext uri="{FF2B5EF4-FFF2-40B4-BE49-F238E27FC236}">
                        <a16:creationId xmlns:a16="http://schemas.microsoft.com/office/drawing/2014/main" id="{D85FC5A5-81AE-858E-2432-60ACFE00C1F0}"/>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121" name="Freeform: Shape 93">
                    <a:extLst>
                      <a:ext uri="{FF2B5EF4-FFF2-40B4-BE49-F238E27FC236}">
                        <a16:creationId xmlns:a16="http://schemas.microsoft.com/office/drawing/2014/main" id="{A19BD815-005D-72C1-7C6E-F42FFEE79FF4}"/>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122" name="Freeform: Shape 94">
                    <a:extLst>
                      <a:ext uri="{FF2B5EF4-FFF2-40B4-BE49-F238E27FC236}">
                        <a16:creationId xmlns:a16="http://schemas.microsoft.com/office/drawing/2014/main" id="{BBE95B8E-DB74-6E6D-8ACB-8DCCBAE3DBEC}"/>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123" name="Freeform: Shape 95">
                    <a:extLst>
                      <a:ext uri="{FF2B5EF4-FFF2-40B4-BE49-F238E27FC236}">
                        <a16:creationId xmlns:a16="http://schemas.microsoft.com/office/drawing/2014/main" id="{28605DE9-1B1C-CB5A-1CEE-77665A62418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124" name="Freeform: Shape 96">
                    <a:extLst>
                      <a:ext uri="{FF2B5EF4-FFF2-40B4-BE49-F238E27FC236}">
                        <a16:creationId xmlns:a16="http://schemas.microsoft.com/office/drawing/2014/main" id="{E4BB8320-5417-5203-D535-902B008C930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125" name="Freeform: Shape 97">
                    <a:extLst>
                      <a:ext uri="{FF2B5EF4-FFF2-40B4-BE49-F238E27FC236}">
                        <a16:creationId xmlns:a16="http://schemas.microsoft.com/office/drawing/2014/main" id="{04B9D9C1-9700-6FF1-A7C1-64C2BE46ABEC}"/>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6" name="Freeform: Shape 98">
                    <a:extLst>
                      <a:ext uri="{FF2B5EF4-FFF2-40B4-BE49-F238E27FC236}">
                        <a16:creationId xmlns:a16="http://schemas.microsoft.com/office/drawing/2014/main" id="{FC9F32FB-D100-1A81-5682-8F887883A1E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7" name="Freeform: Shape 99">
                    <a:extLst>
                      <a:ext uri="{FF2B5EF4-FFF2-40B4-BE49-F238E27FC236}">
                        <a16:creationId xmlns:a16="http://schemas.microsoft.com/office/drawing/2014/main" id="{9781C202-5D85-7F27-D6AC-5B936EB3B8C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8" name="Freeform: Shape 100">
                    <a:extLst>
                      <a:ext uri="{FF2B5EF4-FFF2-40B4-BE49-F238E27FC236}">
                        <a16:creationId xmlns:a16="http://schemas.microsoft.com/office/drawing/2014/main" id="{0B061943-C3A4-7E80-6638-30ECAA26048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9" name="Freeform: Shape 101">
                    <a:extLst>
                      <a:ext uri="{FF2B5EF4-FFF2-40B4-BE49-F238E27FC236}">
                        <a16:creationId xmlns:a16="http://schemas.microsoft.com/office/drawing/2014/main" id="{3B431C0F-6127-68AE-7CAD-8DCB9C809B3D}"/>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0" name="Freeform: Shape 102">
                    <a:extLst>
                      <a:ext uri="{FF2B5EF4-FFF2-40B4-BE49-F238E27FC236}">
                        <a16:creationId xmlns:a16="http://schemas.microsoft.com/office/drawing/2014/main" id="{745D9FC8-EA0B-FF09-F144-895113D463C5}"/>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1" name="Freeform: Shape 103">
                    <a:extLst>
                      <a:ext uri="{FF2B5EF4-FFF2-40B4-BE49-F238E27FC236}">
                        <a16:creationId xmlns:a16="http://schemas.microsoft.com/office/drawing/2014/main" id="{3144EF3A-E76B-8CF0-812E-1D8663206AA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2" name="Freeform: Shape 104">
                    <a:extLst>
                      <a:ext uri="{FF2B5EF4-FFF2-40B4-BE49-F238E27FC236}">
                        <a16:creationId xmlns:a16="http://schemas.microsoft.com/office/drawing/2014/main" id="{A7EC467D-261B-9E3F-15A0-D47C0D722A9D}"/>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3" name="Freeform: Shape 105">
                    <a:extLst>
                      <a:ext uri="{FF2B5EF4-FFF2-40B4-BE49-F238E27FC236}">
                        <a16:creationId xmlns:a16="http://schemas.microsoft.com/office/drawing/2014/main" id="{7D1ED1E5-99A8-EA87-A142-73E9E74BFA93}"/>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4" name="Freeform: Shape 106">
                    <a:extLst>
                      <a:ext uri="{FF2B5EF4-FFF2-40B4-BE49-F238E27FC236}">
                        <a16:creationId xmlns:a16="http://schemas.microsoft.com/office/drawing/2014/main" id="{D39FB839-D8DE-4B18-FBB0-06AE7DFA01F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5" name="Freeform: Shape 107">
                    <a:extLst>
                      <a:ext uri="{FF2B5EF4-FFF2-40B4-BE49-F238E27FC236}">
                        <a16:creationId xmlns:a16="http://schemas.microsoft.com/office/drawing/2014/main" id="{E604CB25-D3B0-0911-A059-7C1558CA6C5E}"/>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103" name="Right Arrow 102">
                <a:extLst>
                  <a:ext uri="{FF2B5EF4-FFF2-40B4-BE49-F238E27FC236}">
                    <a16:creationId xmlns:a16="http://schemas.microsoft.com/office/drawing/2014/main" id="{6EE91D13-C5A9-9043-C255-8B140445DC59}"/>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Right Arrow 103">
                <a:extLst>
                  <a:ext uri="{FF2B5EF4-FFF2-40B4-BE49-F238E27FC236}">
                    <a16:creationId xmlns:a16="http://schemas.microsoft.com/office/drawing/2014/main" id="{2A2FF6BF-B2D3-D501-E28D-6569EF7C7BE4}"/>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Tree>
    <p:extLst>
      <p:ext uri="{BB962C8B-B14F-4D97-AF65-F5344CB8AC3E}">
        <p14:creationId xmlns:p14="http://schemas.microsoft.com/office/powerpoint/2010/main" val="2924645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3640BD74-C1C7-BE49-E603-72A01C4E8CA0}"/>
              </a:ext>
            </a:extLst>
          </p:cNvPr>
          <p:cNvSpPr/>
          <p:nvPr/>
        </p:nvSpPr>
        <p:spPr>
          <a:xfrm>
            <a:off x="5820460" y="151554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6" name="Rounded Rectangle 135">
            <a:extLst>
              <a:ext uri="{FF2B5EF4-FFF2-40B4-BE49-F238E27FC236}">
                <a16:creationId xmlns:a16="http://schemas.microsoft.com/office/drawing/2014/main" id="{CBC1EF1E-4896-F6BD-B0A1-0BD9A03FEDB3}"/>
              </a:ext>
            </a:extLst>
          </p:cNvPr>
          <p:cNvSpPr/>
          <p:nvPr/>
        </p:nvSpPr>
        <p:spPr>
          <a:xfrm>
            <a:off x="566670" y="153258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B5494A17-2EAC-C58D-1747-E7A01D94CEB2}"/>
              </a:ext>
            </a:extLst>
          </p:cNvPr>
          <p:cNvSpPr>
            <a:spLocks noGrp="1"/>
          </p:cNvSpPr>
          <p:nvPr>
            <p:ph type="title"/>
          </p:nvPr>
        </p:nvSpPr>
        <p:spPr/>
        <p:txBody>
          <a:bodyPr/>
          <a:lstStyle/>
          <a:p>
            <a:r>
              <a:rPr lang="en-BE" dirty="0"/>
              <a:t>Distill2Explain:  Learns the tree from trained RL policy</a:t>
            </a:r>
          </a:p>
        </p:txBody>
      </p:sp>
      <p:sp>
        <p:nvSpPr>
          <p:cNvPr id="3" name="Footer Placeholder 2">
            <a:extLst>
              <a:ext uri="{FF2B5EF4-FFF2-40B4-BE49-F238E27FC236}">
                <a16:creationId xmlns:a16="http://schemas.microsoft.com/office/drawing/2014/main" id="{3D61F5DC-53DC-B0D1-2641-E06ADD9EB55F}"/>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25" name="TextBox 24">
            <a:extLst>
              <a:ext uri="{FF2B5EF4-FFF2-40B4-BE49-F238E27FC236}">
                <a16:creationId xmlns:a16="http://schemas.microsoft.com/office/drawing/2014/main" id="{00518B4B-FD62-152E-72C1-7375B1EF3AFD}"/>
              </a:ext>
            </a:extLst>
          </p:cNvPr>
          <p:cNvSpPr txBox="1"/>
          <p:nvPr/>
        </p:nvSpPr>
        <p:spPr>
          <a:xfrm>
            <a:off x="6389967" y="1646209"/>
            <a:ext cx="3432987" cy="954107"/>
          </a:xfrm>
          <a:prstGeom prst="rect">
            <a:avLst/>
          </a:prstGeom>
          <a:noFill/>
        </p:spPr>
        <p:txBody>
          <a:bodyPr wrap="square" rtlCol="0">
            <a:spAutoFit/>
          </a:bodyPr>
          <a:lstStyle/>
          <a:p>
            <a:pPr algn="ctr"/>
            <a:r>
              <a:rPr lang="en-BE" sz="2800" b="1" dirty="0">
                <a:latin typeface="+mn-lt"/>
              </a:rPr>
              <a:t>Step 2: </a:t>
            </a:r>
            <a:r>
              <a:rPr lang="en-BE" sz="2800" dirty="0">
                <a:latin typeface="+mn-lt"/>
              </a:rPr>
              <a:t>distill a decision tree “</a:t>
            </a:r>
            <a:r>
              <a:rPr lang="en-BE" sz="2800" u="sng" dirty="0">
                <a:latin typeface="+mn-lt"/>
              </a:rPr>
              <a:t>student</a:t>
            </a:r>
            <a:r>
              <a:rPr lang="en-BE" sz="2800" dirty="0">
                <a:latin typeface="+mn-lt"/>
              </a:rPr>
              <a:t>” model</a:t>
            </a:r>
          </a:p>
        </p:txBody>
      </p:sp>
      <p:grpSp>
        <p:nvGrpSpPr>
          <p:cNvPr id="137" name="Group 136">
            <a:extLst>
              <a:ext uri="{FF2B5EF4-FFF2-40B4-BE49-F238E27FC236}">
                <a16:creationId xmlns:a16="http://schemas.microsoft.com/office/drawing/2014/main" id="{F71978BA-CD71-29C2-5D2F-E7525767398F}"/>
              </a:ext>
            </a:extLst>
          </p:cNvPr>
          <p:cNvGrpSpPr/>
          <p:nvPr/>
        </p:nvGrpSpPr>
        <p:grpSpPr>
          <a:xfrm>
            <a:off x="980284" y="2951942"/>
            <a:ext cx="3744773" cy="2098933"/>
            <a:chOff x="1028773" y="2951942"/>
            <a:chExt cx="3744773" cy="2098933"/>
          </a:xfrm>
        </p:grpSpPr>
        <p:grpSp>
          <p:nvGrpSpPr>
            <p:cNvPr id="24" name="Group 23">
              <a:extLst>
                <a:ext uri="{FF2B5EF4-FFF2-40B4-BE49-F238E27FC236}">
                  <a16:creationId xmlns:a16="http://schemas.microsoft.com/office/drawing/2014/main" id="{5833AD27-3573-C08C-80D7-8F0735865A4C}"/>
                </a:ext>
              </a:extLst>
            </p:cNvPr>
            <p:cNvGrpSpPr/>
            <p:nvPr/>
          </p:nvGrpSpPr>
          <p:grpSpPr>
            <a:xfrm>
              <a:off x="1028773" y="3030475"/>
              <a:ext cx="1342263" cy="1941866"/>
              <a:chOff x="8554720" y="835239"/>
              <a:chExt cx="3286198" cy="4754178"/>
            </a:xfrm>
          </p:grpSpPr>
          <p:grpSp>
            <p:nvGrpSpPr>
              <p:cNvPr id="4" name="Group 3">
                <a:extLst>
                  <a:ext uri="{FF2B5EF4-FFF2-40B4-BE49-F238E27FC236}">
                    <a16:creationId xmlns:a16="http://schemas.microsoft.com/office/drawing/2014/main" id="{45789283-45CF-8E4B-94FE-F9354211DA2B}"/>
                  </a:ext>
                </a:extLst>
              </p:cNvPr>
              <p:cNvGrpSpPr/>
              <p:nvPr/>
            </p:nvGrpSpPr>
            <p:grpSpPr>
              <a:xfrm>
                <a:off x="8554720" y="835239"/>
                <a:ext cx="3286198" cy="3462912"/>
                <a:chOff x="8554720" y="835239"/>
                <a:chExt cx="3286198" cy="3462912"/>
              </a:xfrm>
            </p:grpSpPr>
            <p:sp>
              <p:nvSpPr>
                <p:cNvPr id="5" name="Arc 4">
                  <a:extLst>
                    <a:ext uri="{FF2B5EF4-FFF2-40B4-BE49-F238E27FC236}">
                      <a16:creationId xmlns:a16="http://schemas.microsoft.com/office/drawing/2014/main" id="{B625A146-FA40-7A39-91A6-AB0564423FD4}"/>
                    </a:ext>
                  </a:extLst>
                </p:cNvPr>
                <p:cNvSpPr/>
                <p:nvPr/>
              </p:nvSpPr>
              <p:spPr>
                <a:xfrm rot="2700000">
                  <a:off x="8691713" y="1550193"/>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dirty="0"/>
                </a:p>
              </p:txBody>
            </p:sp>
            <p:sp>
              <p:nvSpPr>
                <p:cNvPr id="6" name="Arc 5">
                  <a:extLst>
                    <a:ext uri="{FF2B5EF4-FFF2-40B4-BE49-F238E27FC236}">
                      <a16:creationId xmlns:a16="http://schemas.microsoft.com/office/drawing/2014/main" id="{68C62AAE-A82F-A879-8DE5-D42C9AE71A1A}"/>
                    </a:ext>
                  </a:extLst>
                </p:cNvPr>
                <p:cNvSpPr/>
                <p:nvPr/>
              </p:nvSpPr>
              <p:spPr>
                <a:xfrm rot="13500000">
                  <a:off x="9357491" y="1541623"/>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7" name="Arc 6">
                  <a:extLst>
                    <a:ext uri="{FF2B5EF4-FFF2-40B4-BE49-F238E27FC236}">
                      <a16:creationId xmlns:a16="http://schemas.microsoft.com/office/drawing/2014/main" id="{313E1673-D218-4820-D910-312ED0E9AF60}"/>
                    </a:ext>
                  </a:extLst>
                </p:cNvPr>
                <p:cNvSpPr/>
                <p:nvPr/>
              </p:nvSpPr>
              <p:spPr>
                <a:xfrm rot="13500000">
                  <a:off x="8728174" y="1541625"/>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8" name="TextBox 7">
                  <a:extLst>
                    <a:ext uri="{FF2B5EF4-FFF2-40B4-BE49-F238E27FC236}">
                      <a16:creationId xmlns:a16="http://schemas.microsoft.com/office/drawing/2014/main" id="{C5D12678-1599-761B-8977-58B94168C21D}"/>
                    </a:ext>
                  </a:extLst>
                </p:cNvPr>
                <p:cNvSpPr txBox="1"/>
                <p:nvPr/>
              </p:nvSpPr>
              <p:spPr>
                <a:xfrm>
                  <a:off x="8554720" y="3619988"/>
                  <a:ext cx="1166377" cy="678163"/>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State</a:t>
                  </a:r>
                </a:p>
              </p:txBody>
            </p:sp>
            <p:sp>
              <p:nvSpPr>
                <p:cNvPr id="9" name="TextBox 8">
                  <a:extLst>
                    <a:ext uri="{FF2B5EF4-FFF2-40B4-BE49-F238E27FC236}">
                      <a16:creationId xmlns:a16="http://schemas.microsoft.com/office/drawing/2014/main" id="{DED8F43A-F0ED-20CB-FE87-331DBD46814F}"/>
                    </a:ext>
                  </a:extLst>
                </p:cNvPr>
                <p:cNvSpPr txBox="1"/>
                <p:nvPr/>
              </p:nvSpPr>
              <p:spPr>
                <a:xfrm>
                  <a:off x="9352351" y="3619987"/>
                  <a:ext cx="1040791" cy="678164"/>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Cost</a:t>
                  </a:r>
                </a:p>
              </p:txBody>
            </p:sp>
            <p:sp>
              <p:nvSpPr>
                <p:cNvPr id="10" name="Cloud Callout 9">
                  <a:extLst>
                    <a:ext uri="{FF2B5EF4-FFF2-40B4-BE49-F238E27FC236}">
                      <a16:creationId xmlns:a16="http://schemas.microsoft.com/office/drawing/2014/main" id="{20F657C3-AF64-7628-4ED5-8421B8FA59CA}"/>
                    </a:ext>
                  </a:extLst>
                </p:cNvPr>
                <p:cNvSpPr/>
                <p:nvPr/>
              </p:nvSpPr>
              <p:spPr>
                <a:xfrm>
                  <a:off x="10288998" y="835239"/>
                  <a:ext cx="1436935" cy="929550"/>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1" name="TextBox 10">
                  <a:extLst>
                    <a:ext uri="{FF2B5EF4-FFF2-40B4-BE49-F238E27FC236}">
                      <a16:creationId xmlns:a16="http://schemas.microsoft.com/office/drawing/2014/main" id="{CC3455E1-3248-3828-BE89-DD48D7FEC211}"/>
                    </a:ext>
                  </a:extLst>
                </p:cNvPr>
                <p:cNvSpPr txBox="1"/>
                <p:nvPr/>
              </p:nvSpPr>
              <p:spPr>
                <a:xfrm>
                  <a:off x="10356332" y="957453"/>
                  <a:ext cx="1307663" cy="678164"/>
                </a:xfrm>
                <a:prstGeom prst="rect">
                  <a:avLst/>
                </a:prstGeom>
                <a:noFill/>
              </p:spPr>
              <p:txBody>
                <a:bodyPr wrap="none" rtlCol="0">
                  <a:spAutoFit/>
                </a:bodyPr>
                <a:lstStyle/>
                <a:p>
                  <a:r>
                    <a:rPr lang="en-BE" sz="1200" b="1" dirty="0">
                      <a:solidFill>
                        <a:schemeClr val="accent2"/>
                      </a:solidFill>
                      <a:latin typeface="UGent Panno Text" panose="02000506040000040003" pitchFamily="2" charset="0"/>
                    </a:rPr>
                    <a:t>Action</a:t>
                  </a:r>
                </a:p>
              </p:txBody>
            </p:sp>
            <p:sp>
              <p:nvSpPr>
                <p:cNvPr id="15" name="Oval 14">
                  <a:extLst>
                    <a:ext uri="{FF2B5EF4-FFF2-40B4-BE49-F238E27FC236}">
                      <a16:creationId xmlns:a16="http://schemas.microsoft.com/office/drawing/2014/main" id="{B54E366F-9130-4F5E-C50E-94F1E24EB4EF}"/>
                    </a:ext>
                  </a:extLst>
                </p:cNvPr>
                <p:cNvSpPr/>
                <p:nvPr/>
              </p:nvSpPr>
              <p:spPr>
                <a:xfrm>
                  <a:off x="9126667" y="2523821"/>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6" name="Oval 15">
                  <a:extLst>
                    <a:ext uri="{FF2B5EF4-FFF2-40B4-BE49-F238E27FC236}">
                      <a16:creationId xmlns:a16="http://schemas.microsoft.com/office/drawing/2014/main" id="{57A9AEF5-CE34-444C-0BA3-ED8100CB35C9}"/>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7" name="Content Placeholder 1">
                <a:extLst>
                  <a:ext uri="{FF2B5EF4-FFF2-40B4-BE49-F238E27FC236}">
                    <a16:creationId xmlns:a16="http://schemas.microsoft.com/office/drawing/2014/main" id="{8DAB4761-21AF-F96A-1ACF-170247A82083}"/>
                  </a:ext>
                </a:extLst>
              </p:cNvPr>
              <p:cNvPicPr>
                <a:picLocks noChangeAspect="1"/>
              </p:cNvPicPr>
              <p:nvPr/>
            </p:nvPicPr>
            <p:blipFill>
              <a:blip r:embed="rId3"/>
              <a:stretch>
                <a:fillRect/>
              </a:stretch>
            </p:blipFill>
            <p:spPr bwMode="auto">
              <a:xfrm>
                <a:off x="9241688" y="4121334"/>
                <a:ext cx="1768774" cy="1468083"/>
              </a:xfrm>
              <a:prstGeom prst="rect">
                <a:avLst/>
              </a:prstGeom>
              <a:noFill/>
              <a:ln w="9525">
                <a:noFill/>
                <a:miter lim="800000"/>
                <a:headEnd/>
                <a:tailEnd/>
              </a:ln>
            </p:spPr>
          </p:pic>
          <p:pic>
            <p:nvPicPr>
              <p:cNvPr id="19" name="Picture 18">
                <a:extLst>
                  <a:ext uri="{FF2B5EF4-FFF2-40B4-BE49-F238E27FC236}">
                    <a16:creationId xmlns:a16="http://schemas.microsoft.com/office/drawing/2014/main" id="{3962E79C-0DB7-1DDB-9979-71DE23401BA8}"/>
                  </a:ext>
                </a:extLst>
              </p:cNvPr>
              <p:cNvPicPr>
                <a:picLocks noChangeAspect="1"/>
              </p:cNvPicPr>
              <p:nvPr/>
            </p:nvPicPr>
            <p:blipFill>
              <a:blip r:embed="rId4"/>
              <a:stretch>
                <a:fillRect/>
              </a:stretch>
            </p:blipFill>
            <p:spPr>
              <a:xfrm>
                <a:off x="9112126" y="892421"/>
                <a:ext cx="879219" cy="946851"/>
              </a:xfrm>
              <a:prstGeom prst="rect">
                <a:avLst/>
              </a:prstGeom>
            </p:spPr>
          </p:pic>
          <p:grpSp>
            <p:nvGrpSpPr>
              <p:cNvPr id="20" name="Group 19">
                <a:extLst>
                  <a:ext uri="{FF2B5EF4-FFF2-40B4-BE49-F238E27FC236}">
                    <a16:creationId xmlns:a16="http://schemas.microsoft.com/office/drawing/2014/main" id="{BDF745E0-68FD-698F-C135-7D531D0E8098}"/>
                  </a:ext>
                </a:extLst>
              </p:cNvPr>
              <p:cNvGrpSpPr/>
              <p:nvPr/>
            </p:nvGrpSpPr>
            <p:grpSpPr>
              <a:xfrm>
                <a:off x="9087269" y="2314887"/>
                <a:ext cx="636482" cy="979572"/>
                <a:chOff x="6053803" y="1421397"/>
                <a:chExt cx="749022" cy="1152772"/>
              </a:xfrm>
            </p:grpSpPr>
            <p:sp>
              <p:nvSpPr>
                <p:cNvPr id="21" name="Oval 20">
                  <a:extLst>
                    <a:ext uri="{FF2B5EF4-FFF2-40B4-BE49-F238E27FC236}">
                      <a16:creationId xmlns:a16="http://schemas.microsoft.com/office/drawing/2014/main" id="{FA3E2713-488C-DED9-76D1-1788907290E9}"/>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2" name="Oval 21">
                  <a:extLst>
                    <a:ext uri="{FF2B5EF4-FFF2-40B4-BE49-F238E27FC236}">
                      <a16:creationId xmlns:a16="http://schemas.microsoft.com/office/drawing/2014/main" id="{608EF9E1-83B0-6D7C-C424-62613DF27B9E}"/>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3" name="TextBox 22">
                  <a:extLst>
                    <a:ext uri="{FF2B5EF4-FFF2-40B4-BE49-F238E27FC236}">
                      <a16:creationId xmlns:a16="http://schemas.microsoft.com/office/drawing/2014/main" id="{15A483B0-F170-6082-93FD-417626DDF147}"/>
                    </a:ext>
                  </a:extLst>
                </p:cNvPr>
                <p:cNvSpPr txBox="1"/>
                <p:nvPr/>
              </p:nvSpPr>
              <p:spPr>
                <a:xfrm>
                  <a:off x="6053803" y="1421397"/>
                  <a:ext cx="381866" cy="1152772"/>
                </a:xfrm>
                <a:prstGeom prst="rect">
                  <a:avLst/>
                </a:prstGeom>
                <a:noFill/>
              </p:spPr>
              <p:txBody>
                <a:bodyPr wrap="square">
                  <a:spAutoFit/>
                </a:bodyPr>
                <a:lstStyle/>
                <a:p>
                  <a:r>
                    <a:rPr lang="en-BE" sz="2000" b="0" i="0" dirty="0">
                      <a:solidFill>
                        <a:schemeClr val="accent4">
                          <a:lumMod val="75000"/>
                        </a:schemeClr>
                      </a:solidFill>
                      <a:effectLst/>
                      <a:latin typeface="Google Sans"/>
                    </a:rPr>
                    <a:t>€</a:t>
                  </a:r>
                  <a:endParaRPr lang="en-BE" sz="2000" dirty="0">
                    <a:solidFill>
                      <a:schemeClr val="accent4">
                        <a:lumMod val="75000"/>
                      </a:schemeClr>
                    </a:solidFill>
                  </a:endParaRPr>
                </a:p>
              </p:txBody>
            </p:sp>
          </p:grpSp>
        </p:grpSp>
        <p:sp>
          <p:nvSpPr>
            <p:cNvPr id="26" name="Right Arrow 25">
              <a:extLst>
                <a:ext uri="{FF2B5EF4-FFF2-40B4-BE49-F238E27FC236}">
                  <a16:creationId xmlns:a16="http://schemas.microsoft.com/office/drawing/2014/main" id="{48A76D22-B9F1-E060-635A-6B21321CB77C}"/>
                </a:ext>
              </a:extLst>
            </p:cNvPr>
            <p:cNvSpPr/>
            <p:nvPr/>
          </p:nvSpPr>
          <p:spPr>
            <a:xfrm>
              <a:off x="2426373"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8" name="Group 27">
              <a:extLst>
                <a:ext uri="{FF2B5EF4-FFF2-40B4-BE49-F238E27FC236}">
                  <a16:creationId xmlns:a16="http://schemas.microsoft.com/office/drawing/2014/main" id="{F38AB032-7095-B1CF-D63E-D3DB69813428}"/>
                </a:ext>
              </a:extLst>
            </p:cNvPr>
            <p:cNvGrpSpPr/>
            <p:nvPr/>
          </p:nvGrpSpPr>
          <p:grpSpPr>
            <a:xfrm>
              <a:off x="3407183" y="2951942"/>
              <a:ext cx="1366363" cy="2098933"/>
              <a:chOff x="8002355" y="2893224"/>
              <a:chExt cx="1366363" cy="2098933"/>
            </a:xfrm>
          </p:grpSpPr>
          <p:grpSp>
            <p:nvGrpSpPr>
              <p:cNvPr id="29" name="Group 28">
                <a:extLst>
                  <a:ext uri="{FF2B5EF4-FFF2-40B4-BE49-F238E27FC236}">
                    <a16:creationId xmlns:a16="http://schemas.microsoft.com/office/drawing/2014/main" id="{E3F37A2B-81B3-0D14-17D5-887B8F280018}"/>
                  </a:ext>
                </a:extLst>
              </p:cNvPr>
              <p:cNvGrpSpPr/>
              <p:nvPr/>
            </p:nvGrpSpPr>
            <p:grpSpPr>
              <a:xfrm>
                <a:off x="8002355" y="3305889"/>
                <a:ext cx="1366363" cy="1259770"/>
                <a:chOff x="8119062" y="2903708"/>
                <a:chExt cx="2085112" cy="1922448"/>
              </a:xfrm>
            </p:grpSpPr>
            <p:sp>
              <p:nvSpPr>
                <p:cNvPr id="32" name="Rounded Rectangle 31">
                  <a:extLst>
                    <a:ext uri="{FF2B5EF4-FFF2-40B4-BE49-F238E27FC236}">
                      <a16:creationId xmlns:a16="http://schemas.microsoft.com/office/drawing/2014/main" id="{71861D08-F120-4EE5-0126-859E033183B8}"/>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3" name="Group 32">
                  <a:extLst>
                    <a:ext uri="{FF2B5EF4-FFF2-40B4-BE49-F238E27FC236}">
                      <a16:creationId xmlns:a16="http://schemas.microsoft.com/office/drawing/2014/main" id="{56B37A7E-8434-BBBB-7D43-FD20763BB612}"/>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3EEBA22D-06EF-20A6-8C76-19695ED83FF2}"/>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C3A252BB-FAFE-0817-7D40-DFBC4412E00D}"/>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50217074-6B49-CA43-2D1E-C1C0C1A257BB}"/>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917F7F27-0711-1334-AC0E-5576228B9761}"/>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F893A7C0-E35B-8417-DFF2-1A06B5FAD1D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AB8E8116-C706-0E30-5EBA-9FE14F71CF4E}"/>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66C5A1B4-744C-4807-767D-35CAA5CBD50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45B9C227-7743-3C13-40EC-AF596C62BD0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97642211-2012-5C34-9285-63A327A67D4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7FFD7B59-9938-4536-C770-DED900B6E18F}"/>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1C354075-8C23-70C6-6070-A856C0D2E4CE}"/>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600706DD-CCF5-D62D-1D01-7DFA42E9678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F01031CA-1AEA-9ABB-90D1-98908C36D14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D1C1EAF4-2A9B-E363-38FD-C39BBA3BBC9B}"/>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F7070DC4-3867-30BE-2E9A-EA8898FD423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B4B163FA-73D3-7ACB-8EF3-E7DC58A24B7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90CC05D2-0E10-63CF-0E27-6785000EA0D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9007C0F7-0D13-768D-176E-6087C46BD8F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F271B446-5BF1-1F2D-5B3C-617ECF77E1AF}"/>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3F786E62-5B84-96F8-D901-D3737165D553}"/>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79BC744B-F884-351C-2895-7600DAE59DB6}"/>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21E242A9-4975-224B-7216-E7E58BBAB06A}"/>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FCC8F185-30F4-9F77-BBEA-4254ACA5380E}"/>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5580EBCD-9218-8F6B-6888-4B1E08E31E9F}"/>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3">
                    <a:extLst>
                      <a:ext uri="{FF2B5EF4-FFF2-40B4-BE49-F238E27FC236}">
                        <a16:creationId xmlns:a16="http://schemas.microsoft.com/office/drawing/2014/main" id="{D88E4622-0717-A61B-FC92-8FE2DFF832DC}"/>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67E277F2-ED9A-B551-80E5-90736ACBD8DE}"/>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B21967C0-074E-75B7-B21F-0DA5233FCD5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BCFB7AF4-EAF8-01F2-5F10-95B851E41F7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F37AB638-47EF-25B4-7B13-5C8F137B996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30" name="Right Arrow 29">
                <a:extLst>
                  <a:ext uri="{FF2B5EF4-FFF2-40B4-BE49-F238E27FC236}">
                    <a16:creationId xmlns:a16="http://schemas.microsoft.com/office/drawing/2014/main" id="{28442F00-FF61-6FB1-EDCA-EF11205CB877}"/>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Right Arrow 30">
                <a:extLst>
                  <a:ext uri="{FF2B5EF4-FFF2-40B4-BE49-F238E27FC236}">
                    <a16:creationId xmlns:a16="http://schemas.microsoft.com/office/drawing/2014/main" id="{48F827C6-65BB-1FD0-3289-3BD24F647D0A}"/>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
        <p:nvSpPr>
          <p:cNvPr id="64" name="TextBox 63">
            <a:extLst>
              <a:ext uri="{FF2B5EF4-FFF2-40B4-BE49-F238E27FC236}">
                <a16:creationId xmlns:a16="http://schemas.microsoft.com/office/drawing/2014/main" id="{6DF6EF5D-E8DF-CA84-0E8A-D30550BA35A7}"/>
              </a:ext>
            </a:extLst>
          </p:cNvPr>
          <p:cNvSpPr txBox="1"/>
          <p:nvPr/>
        </p:nvSpPr>
        <p:spPr>
          <a:xfrm>
            <a:off x="1577609" y="1646209"/>
            <a:ext cx="2550123" cy="954107"/>
          </a:xfrm>
          <a:prstGeom prst="rect">
            <a:avLst/>
          </a:prstGeom>
          <a:noFill/>
        </p:spPr>
        <p:txBody>
          <a:bodyPr wrap="square" rtlCol="0">
            <a:spAutoFit/>
          </a:bodyPr>
          <a:lstStyle/>
          <a:p>
            <a:pPr algn="ctr"/>
            <a:r>
              <a:rPr lang="en-BE" sz="2800" b="1" dirty="0">
                <a:latin typeface="+mn-lt"/>
              </a:rPr>
              <a:t>Step 1: </a:t>
            </a:r>
            <a:r>
              <a:rPr lang="en-BE" sz="2800" dirty="0">
                <a:latin typeface="+mn-lt"/>
              </a:rPr>
              <a:t>train an RL “</a:t>
            </a:r>
            <a:r>
              <a:rPr lang="en-BE" sz="2800" u="sng" dirty="0">
                <a:latin typeface="+mn-lt"/>
              </a:rPr>
              <a:t>teacher</a:t>
            </a:r>
            <a:r>
              <a:rPr lang="en-BE" sz="2800" dirty="0">
                <a:latin typeface="+mn-lt"/>
              </a:rPr>
              <a:t>” model</a:t>
            </a:r>
          </a:p>
        </p:txBody>
      </p:sp>
      <p:grpSp>
        <p:nvGrpSpPr>
          <p:cNvPr id="143" name="Group 142">
            <a:extLst>
              <a:ext uri="{FF2B5EF4-FFF2-40B4-BE49-F238E27FC236}">
                <a16:creationId xmlns:a16="http://schemas.microsoft.com/office/drawing/2014/main" id="{2BF8DD0D-7E9E-809B-C5E4-507DBD52ED6C}"/>
              </a:ext>
            </a:extLst>
          </p:cNvPr>
          <p:cNvGrpSpPr/>
          <p:nvPr/>
        </p:nvGrpSpPr>
        <p:grpSpPr>
          <a:xfrm>
            <a:off x="6154930" y="2951942"/>
            <a:ext cx="3903060" cy="2098933"/>
            <a:chOff x="6122919" y="2951942"/>
            <a:chExt cx="3903060" cy="2098933"/>
          </a:xfrm>
        </p:grpSpPr>
        <p:sp>
          <p:nvSpPr>
            <p:cNvPr id="65" name="Right Arrow 64">
              <a:extLst>
                <a:ext uri="{FF2B5EF4-FFF2-40B4-BE49-F238E27FC236}">
                  <a16:creationId xmlns:a16="http://schemas.microsoft.com/office/drawing/2014/main" id="{6BE66086-253E-1CD3-3281-B8F45A545822}"/>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42" name="Group 141">
              <a:extLst>
                <a:ext uri="{FF2B5EF4-FFF2-40B4-BE49-F238E27FC236}">
                  <a16:creationId xmlns:a16="http://schemas.microsoft.com/office/drawing/2014/main" id="{52471C15-7103-993C-AC14-97A80238E842}"/>
                </a:ext>
              </a:extLst>
            </p:cNvPr>
            <p:cNvGrpSpPr/>
            <p:nvPr/>
          </p:nvGrpSpPr>
          <p:grpSpPr>
            <a:xfrm>
              <a:off x="8659616" y="2951942"/>
              <a:ext cx="1366363" cy="2098933"/>
              <a:chOff x="8659616" y="2951942"/>
              <a:chExt cx="1366363" cy="2098933"/>
            </a:xfrm>
          </p:grpSpPr>
          <p:grpSp>
            <p:nvGrpSpPr>
              <p:cNvPr id="139" name="Group 138">
                <a:extLst>
                  <a:ext uri="{FF2B5EF4-FFF2-40B4-BE49-F238E27FC236}">
                    <a16:creationId xmlns:a16="http://schemas.microsoft.com/office/drawing/2014/main" id="{908ED1F7-69F6-4903-BFB6-588040A2352D}"/>
                  </a:ext>
                </a:extLst>
              </p:cNvPr>
              <p:cNvGrpSpPr/>
              <p:nvPr/>
            </p:nvGrpSpPr>
            <p:grpSpPr>
              <a:xfrm>
                <a:off x="8659616" y="3364607"/>
                <a:ext cx="1366363" cy="1259770"/>
                <a:chOff x="2519406" y="4829195"/>
                <a:chExt cx="1366363" cy="1259770"/>
              </a:xfrm>
            </p:grpSpPr>
            <p:sp>
              <p:nvSpPr>
                <p:cNvPr id="140" name="Rounded Rectangle 139">
                  <a:extLst>
                    <a:ext uri="{FF2B5EF4-FFF2-40B4-BE49-F238E27FC236}">
                      <a16:creationId xmlns:a16="http://schemas.microsoft.com/office/drawing/2014/main" id="{8EEC520A-2B36-E467-E9E4-A010180F825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1" name="Graphic 140" descr="Decision chart outline">
                  <a:extLst>
                    <a:ext uri="{FF2B5EF4-FFF2-40B4-BE49-F238E27FC236}">
                      <a16:creationId xmlns:a16="http://schemas.microsoft.com/office/drawing/2014/main" id="{D25BDFB5-5CD6-1037-9A00-207EF34D9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sp>
            <p:nvSpPr>
              <p:cNvPr id="68" name="Right Arrow 67">
                <a:extLst>
                  <a:ext uri="{FF2B5EF4-FFF2-40B4-BE49-F238E27FC236}">
                    <a16:creationId xmlns:a16="http://schemas.microsoft.com/office/drawing/2014/main" id="{2A73DF02-E8C8-A07E-7B0A-9D993000B42D}"/>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Right Arrow 68">
                <a:extLst>
                  <a:ext uri="{FF2B5EF4-FFF2-40B4-BE49-F238E27FC236}">
                    <a16:creationId xmlns:a16="http://schemas.microsoft.com/office/drawing/2014/main" id="{A3DECEF1-8978-F06F-9D97-976D9E694100}"/>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1" name="Group 100">
              <a:extLst>
                <a:ext uri="{FF2B5EF4-FFF2-40B4-BE49-F238E27FC236}">
                  <a16:creationId xmlns:a16="http://schemas.microsoft.com/office/drawing/2014/main" id="{0A18DAE5-3ECE-5E8B-3FF0-76CAB959EAE0}"/>
                </a:ext>
              </a:extLst>
            </p:cNvPr>
            <p:cNvGrpSpPr/>
            <p:nvPr/>
          </p:nvGrpSpPr>
          <p:grpSpPr>
            <a:xfrm>
              <a:off x="6122919" y="2951942"/>
              <a:ext cx="1366363" cy="2098933"/>
              <a:chOff x="8002355" y="2893224"/>
              <a:chExt cx="1366363" cy="2098933"/>
            </a:xfrm>
          </p:grpSpPr>
          <p:grpSp>
            <p:nvGrpSpPr>
              <p:cNvPr id="102" name="Group 101">
                <a:extLst>
                  <a:ext uri="{FF2B5EF4-FFF2-40B4-BE49-F238E27FC236}">
                    <a16:creationId xmlns:a16="http://schemas.microsoft.com/office/drawing/2014/main" id="{2BA74092-A07C-2F11-1027-FC6B2896D97E}"/>
                  </a:ext>
                </a:extLst>
              </p:cNvPr>
              <p:cNvGrpSpPr/>
              <p:nvPr/>
            </p:nvGrpSpPr>
            <p:grpSpPr>
              <a:xfrm>
                <a:off x="8002355" y="3305889"/>
                <a:ext cx="1366363" cy="1259770"/>
                <a:chOff x="8119062" y="2903708"/>
                <a:chExt cx="2085112" cy="1922448"/>
              </a:xfrm>
            </p:grpSpPr>
            <p:sp>
              <p:nvSpPr>
                <p:cNvPr id="105" name="Rounded Rectangle 104">
                  <a:extLst>
                    <a:ext uri="{FF2B5EF4-FFF2-40B4-BE49-F238E27FC236}">
                      <a16:creationId xmlns:a16="http://schemas.microsoft.com/office/drawing/2014/main" id="{BEAC77B5-EF38-381E-E668-FF6722AC075A}"/>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06" name="Group 105">
                  <a:extLst>
                    <a:ext uri="{FF2B5EF4-FFF2-40B4-BE49-F238E27FC236}">
                      <a16:creationId xmlns:a16="http://schemas.microsoft.com/office/drawing/2014/main" id="{064D9BCD-45A0-4AD2-19C5-E352342F458D}"/>
                    </a:ext>
                  </a:extLst>
                </p:cNvPr>
                <p:cNvGrpSpPr/>
                <p:nvPr/>
              </p:nvGrpSpPr>
              <p:grpSpPr>
                <a:xfrm>
                  <a:off x="8339159" y="3138112"/>
                  <a:ext cx="1772251" cy="1473558"/>
                  <a:chOff x="6383257" y="1250651"/>
                  <a:chExt cx="1974694" cy="1641880"/>
                </a:xfrm>
              </p:grpSpPr>
              <p:sp>
                <p:nvSpPr>
                  <p:cNvPr id="107" name="Freeform: Shape 77">
                    <a:extLst>
                      <a:ext uri="{FF2B5EF4-FFF2-40B4-BE49-F238E27FC236}">
                        <a16:creationId xmlns:a16="http://schemas.microsoft.com/office/drawing/2014/main" id="{11A969B9-2B14-3105-A1FB-6EBC594A6A7F}"/>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08" name="Freeform: Shape 78">
                    <a:extLst>
                      <a:ext uri="{FF2B5EF4-FFF2-40B4-BE49-F238E27FC236}">
                        <a16:creationId xmlns:a16="http://schemas.microsoft.com/office/drawing/2014/main" id="{E1F73B67-FDE9-0FD9-0DEF-82774821148A}"/>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09" name="Freeform: Shape 81">
                    <a:extLst>
                      <a:ext uri="{FF2B5EF4-FFF2-40B4-BE49-F238E27FC236}">
                        <a16:creationId xmlns:a16="http://schemas.microsoft.com/office/drawing/2014/main" id="{E1D64946-D0F8-CB74-CE67-B9AA252032F9}"/>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10" name="Freeform: Shape 82">
                    <a:extLst>
                      <a:ext uri="{FF2B5EF4-FFF2-40B4-BE49-F238E27FC236}">
                        <a16:creationId xmlns:a16="http://schemas.microsoft.com/office/drawing/2014/main" id="{7C3B322B-F664-07C4-6B9D-7D5D9255F867}"/>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11" name="Freeform: Shape 83">
                    <a:extLst>
                      <a:ext uri="{FF2B5EF4-FFF2-40B4-BE49-F238E27FC236}">
                        <a16:creationId xmlns:a16="http://schemas.microsoft.com/office/drawing/2014/main" id="{B1896029-B60D-9C52-2A5E-9B305FA43E0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12" name="Freeform: Shape 84">
                    <a:extLst>
                      <a:ext uri="{FF2B5EF4-FFF2-40B4-BE49-F238E27FC236}">
                        <a16:creationId xmlns:a16="http://schemas.microsoft.com/office/drawing/2014/main" id="{F602F320-4EED-A1C1-F44B-0B50EADB296D}"/>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113" name="Freeform: Shape 85">
                    <a:extLst>
                      <a:ext uri="{FF2B5EF4-FFF2-40B4-BE49-F238E27FC236}">
                        <a16:creationId xmlns:a16="http://schemas.microsoft.com/office/drawing/2014/main" id="{CB1F7DCB-6503-4DB0-A278-B0AF6B865635}"/>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114" name="Freeform: Shape 86">
                    <a:extLst>
                      <a:ext uri="{FF2B5EF4-FFF2-40B4-BE49-F238E27FC236}">
                        <a16:creationId xmlns:a16="http://schemas.microsoft.com/office/drawing/2014/main" id="{4608A8FB-3875-FF4A-EE86-67BAF21900CE}"/>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115" name="Freeform: Shape 87">
                    <a:extLst>
                      <a:ext uri="{FF2B5EF4-FFF2-40B4-BE49-F238E27FC236}">
                        <a16:creationId xmlns:a16="http://schemas.microsoft.com/office/drawing/2014/main" id="{4105187A-2132-4957-62D6-FBBA3FF75CAA}"/>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116" name="Freeform: Shape 88">
                    <a:extLst>
                      <a:ext uri="{FF2B5EF4-FFF2-40B4-BE49-F238E27FC236}">
                        <a16:creationId xmlns:a16="http://schemas.microsoft.com/office/drawing/2014/main" id="{B65F99D7-FEF6-E1F1-7ED3-D38694F436DC}"/>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117" name="Freeform: Shape 89">
                    <a:extLst>
                      <a:ext uri="{FF2B5EF4-FFF2-40B4-BE49-F238E27FC236}">
                        <a16:creationId xmlns:a16="http://schemas.microsoft.com/office/drawing/2014/main" id="{BD829704-A3F0-A0C3-D2C3-98984BCDCE8D}"/>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118" name="Freeform: Shape 90">
                    <a:extLst>
                      <a:ext uri="{FF2B5EF4-FFF2-40B4-BE49-F238E27FC236}">
                        <a16:creationId xmlns:a16="http://schemas.microsoft.com/office/drawing/2014/main" id="{787E2DF4-0151-503F-84BC-BABB8A133338}"/>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119" name="Freeform: Shape 91">
                    <a:extLst>
                      <a:ext uri="{FF2B5EF4-FFF2-40B4-BE49-F238E27FC236}">
                        <a16:creationId xmlns:a16="http://schemas.microsoft.com/office/drawing/2014/main" id="{7697A1B7-F0BC-B5D9-49FC-DAAE11AC0242}"/>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120" name="Freeform: Shape 92">
                    <a:extLst>
                      <a:ext uri="{FF2B5EF4-FFF2-40B4-BE49-F238E27FC236}">
                        <a16:creationId xmlns:a16="http://schemas.microsoft.com/office/drawing/2014/main" id="{D85FC5A5-81AE-858E-2432-60ACFE00C1F0}"/>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121" name="Freeform: Shape 93">
                    <a:extLst>
                      <a:ext uri="{FF2B5EF4-FFF2-40B4-BE49-F238E27FC236}">
                        <a16:creationId xmlns:a16="http://schemas.microsoft.com/office/drawing/2014/main" id="{A19BD815-005D-72C1-7C6E-F42FFEE79FF4}"/>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122" name="Freeform: Shape 94">
                    <a:extLst>
                      <a:ext uri="{FF2B5EF4-FFF2-40B4-BE49-F238E27FC236}">
                        <a16:creationId xmlns:a16="http://schemas.microsoft.com/office/drawing/2014/main" id="{BBE95B8E-DB74-6E6D-8ACB-8DCCBAE3DBEC}"/>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123" name="Freeform: Shape 95">
                    <a:extLst>
                      <a:ext uri="{FF2B5EF4-FFF2-40B4-BE49-F238E27FC236}">
                        <a16:creationId xmlns:a16="http://schemas.microsoft.com/office/drawing/2014/main" id="{28605DE9-1B1C-CB5A-1CEE-77665A62418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124" name="Freeform: Shape 96">
                    <a:extLst>
                      <a:ext uri="{FF2B5EF4-FFF2-40B4-BE49-F238E27FC236}">
                        <a16:creationId xmlns:a16="http://schemas.microsoft.com/office/drawing/2014/main" id="{E4BB8320-5417-5203-D535-902B008C930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125" name="Freeform: Shape 97">
                    <a:extLst>
                      <a:ext uri="{FF2B5EF4-FFF2-40B4-BE49-F238E27FC236}">
                        <a16:creationId xmlns:a16="http://schemas.microsoft.com/office/drawing/2014/main" id="{04B9D9C1-9700-6FF1-A7C1-64C2BE46ABEC}"/>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6" name="Freeform: Shape 98">
                    <a:extLst>
                      <a:ext uri="{FF2B5EF4-FFF2-40B4-BE49-F238E27FC236}">
                        <a16:creationId xmlns:a16="http://schemas.microsoft.com/office/drawing/2014/main" id="{FC9F32FB-D100-1A81-5682-8F887883A1E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7" name="Freeform: Shape 99">
                    <a:extLst>
                      <a:ext uri="{FF2B5EF4-FFF2-40B4-BE49-F238E27FC236}">
                        <a16:creationId xmlns:a16="http://schemas.microsoft.com/office/drawing/2014/main" id="{9781C202-5D85-7F27-D6AC-5B936EB3B8C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8" name="Freeform: Shape 100">
                    <a:extLst>
                      <a:ext uri="{FF2B5EF4-FFF2-40B4-BE49-F238E27FC236}">
                        <a16:creationId xmlns:a16="http://schemas.microsoft.com/office/drawing/2014/main" id="{0B061943-C3A4-7E80-6638-30ECAA26048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9" name="Freeform: Shape 101">
                    <a:extLst>
                      <a:ext uri="{FF2B5EF4-FFF2-40B4-BE49-F238E27FC236}">
                        <a16:creationId xmlns:a16="http://schemas.microsoft.com/office/drawing/2014/main" id="{3B431C0F-6127-68AE-7CAD-8DCB9C809B3D}"/>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0" name="Freeform: Shape 102">
                    <a:extLst>
                      <a:ext uri="{FF2B5EF4-FFF2-40B4-BE49-F238E27FC236}">
                        <a16:creationId xmlns:a16="http://schemas.microsoft.com/office/drawing/2014/main" id="{745D9FC8-EA0B-FF09-F144-895113D463C5}"/>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1" name="Freeform: Shape 103">
                    <a:extLst>
                      <a:ext uri="{FF2B5EF4-FFF2-40B4-BE49-F238E27FC236}">
                        <a16:creationId xmlns:a16="http://schemas.microsoft.com/office/drawing/2014/main" id="{3144EF3A-E76B-8CF0-812E-1D8663206AA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2" name="Freeform: Shape 104">
                    <a:extLst>
                      <a:ext uri="{FF2B5EF4-FFF2-40B4-BE49-F238E27FC236}">
                        <a16:creationId xmlns:a16="http://schemas.microsoft.com/office/drawing/2014/main" id="{A7EC467D-261B-9E3F-15A0-D47C0D722A9D}"/>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3" name="Freeform: Shape 105">
                    <a:extLst>
                      <a:ext uri="{FF2B5EF4-FFF2-40B4-BE49-F238E27FC236}">
                        <a16:creationId xmlns:a16="http://schemas.microsoft.com/office/drawing/2014/main" id="{7D1ED1E5-99A8-EA87-A142-73E9E74BFA93}"/>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4" name="Freeform: Shape 106">
                    <a:extLst>
                      <a:ext uri="{FF2B5EF4-FFF2-40B4-BE49-F238E27FC236}">
                        <a16:creationId xmlns:a16="http://schemas.microsoft.com/office/drawing/2014/main" id="{D39FB839-D8DE-4B18-FBB0-06AE7DFA01F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5" name="Freeform: Shape 107">
                    <a:extLst>
                      <a:ext uri="{FF2B5EF4-FFF2-40B4-BE49-F238E27FC236}">
                        <a16:creationId xmlns:a16="http://schemas.microsoft.com/office/drawing/2014/main" id="{E604CB25-D3B0-0911-A059-7C1558CA6C5E}"/>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103" name="Right Arrow 102">
                <a:extLst>
                  <a:ext uri="{FF2B5EF4-FFF2-40B4-BE49-F238E27FC236}">
                    <a16:creationId xmlns:a16="http://schemas.microsoft.com/office/drawing/2014/main" id="{6EE91D13-C5A9-9043-C255-8B140445DC59}"/>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Right Arrow 103">
                <a:extLst>
                  <a:ext uri="{FF2B5EF4-FFF2-40B4-BE49-F238E27FC236}">
                    <a16:creationId xmlns:a16="http://schemas.microsoft.com/office/drawing/2014/main" id="{2A2FF6BF-B2D3-D501-E28D-6569EF7C7BE4}"/>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18" name="Group 17">
            <a:extLst>
              <a:ext uri="{FF2B5EF4-FFF2-40B4-BE49-F238E27FC236}">
                <a16:creationId xmlns:a16="http://schemas.microsoft.com/office/drawing/2014/main" id="{DD40DC56-3C92-8756-8035-FE73F648DE4B}"/>
              </a:ext>
            </a:extLst>
          </p:cNvPr>
          <p:cNvGrpSpPr/>
          <p:nvPr/>
        </p:nvGrpSpPr>
        <p:grpSpPr>
          <a:xfrm>
            <a:off x="2446014" y="2850392"/>
            <a:ext cx="4146997" cy="3033577"/>
            <a:chOff x="2446014" y="2850392"/>
            <a:chExt cx="4146997" cy="3033577"/>
          </a:xfrm>
        </p:grpSpPr>
        <p:sp>
          <p:nvSpPr>
            <p:cNvPr id="12" name="Rounded Rectangular Callout 11">
              <a:extLst>
                <a:ext uri="{FF2B5EF4-FFF2-40B4-BE49-F238E27FC236}">
                  <a16:creationId xmlns:a16="http://schemas.microsoft.com/office/drawing/2014/main" id="{5B6B587F-F122-1C35-9B81-B3CA45D20819}"/>
                </a:ext>
              </a:extLst>
            </p:cNvPr>
            <p:cNvSpPr/>
            <p:nvPr/>
          </p:nvSpPr>
          <p:spPr>
            <a:xfrm>
              <a:off x="2446014" y="2850392"/>
              <a:ext cx="4146997" cy="3033577"/>
            </a:xfrm>
            <a:prstGeom prst="wedgeRoundRectCallout">
              <a:avLst>
                <a:gd name="adj1" fmla="val 49664"/>
                <a:gd name="adj2" fmla="val -76747"/>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DE500DC1-6D15-5AA2-07C5-AC690CB31EAC}"/>
                </a:ext>
              </a:extLst>
            </p:cNvPr>
            <p:cNvSpPr txBox="1"/>
            <p:nvPr/>
          </p:nvSpPr>
          <p:spPr>
            <a:xfrm>
              <a:off x="2633623" y="3158455"/>
              <a:ext cx="3796425" cy="1384995"/>
            </a:xfrm>
            <a:prstGeom prst="rect">
              <a:avLst/>
            </a:prstGeom>
            <a:noFill/>
          </p:spPr>
          <p:txBody>
            <a:bodyPr wrap="square" rtlCol="0">
              <a:spAutoFit/>
            </a:bodyPr>
            <a:lstStyle/>
            <a:p>
              <a:r>
                <a:rPr lang="en-BE" sz="2800" b="1" dirty="0">
                  <a:solidFill>
                    <a:schemeClr val="accent1">
                      <a:lumMod val="50000"/>
                    </a:schemeClr>
                  </a:solidFill>
                  <a:latin typeface="+mn-lt"/>
                </a:rPr>
                <a:t>How?</a:t>
              </a:r>
              <a:r>
                <a:rPr lang="en-BE" sz="2800" dirty="0">
                  <a:solidFill>
                    <a:schemeClr val="accent1">
                      <a:lumMod val="50000"/>
                    </a:schemeClr>
                  </a:solidFill>
                  <a:latin typeface="+mn-lt"/>
                </a:rPr>
                <a:t> E.g., see [1] on how to disill </a:t>
              </a:r>
              <a:r>
                <a:rPr lang="en-BE" sz="2800" b="1" dirty="0">
                  <a:solidFill>
                    <a:schemeClr val="accent1">
                      <a:lumMod val="50000"/>
                    </a:schemeClr>
                  </a:solidFill>
                  <a:latin typeface="+mn-lt"/>
                </a:rPr>
                <a:t>soft</a:t>
              </a:r>
              <a:r>
                <a:rPr lang="en-BE" sz="2800" dirty="0">
                  <a:solidFill>
                    <a:schemeClr val="accent1">
                      <a:lumMod val="50000"/>
                    </a:schemeClr>
                  </a:solidFill>
                  <a:latin typeface="+mn-lt"/>
                </a:rPr>
                <a:t> decision trees.</a:t>
              </a:r>
            </a:p>
            <a:p>
              <a:r>
                <a:rPr lang="en-BE" sz="2800" dirty="0">
                  <a:solidFill>
                    <a:schemeClr val="accent1">
                      <a:lumMod val="50000"/>
                    </a:schemeClr>
                  </a:solidFill>
                  <a:latin typeface="+mn-lt"/>
                </a:rPr>
                <a:t>We learn </a:t>
              </a:r>
              <a:r>
                <a:rPr lang="en-BE" sz="2800" b="1" u="sng" dirty="0">
                  <a:solidFill>
                    <a:schemeClr val="accent1">
                      <a:lumMod val="50000"/>
                    </a:schemeClr>
                  </a:solidFill>
                  <a:latin typeface="+mn-lt"/>
                </a:rPr>
                <a:t>deterministic</a:t>
              </a:r>
              <a:r>
                <a:rPr lang="en-BE" sz="2800" dirty="0">
                  <a:solidFill>
                    <a:schemeClr val="accent1">
                      <a:lumMod val="50000"/>
                    </a:schemeClr>
                  </a:solidFill>
                  <a:latin typeface="+mn-lt"/>
                </a:rPr>
                <a:t> trees</a:t>
              </a:r>
            </a:p>
          </p:txBody>
        </p:sp>
        <p:sp>
          <p:nvSpPr>
            <p:cNvPr id="14" name="TextBox 13">
              <a:extLst>
                <a:ext uri="{FF2B5EF4-FFF2-40B4-BE49-F238E27FC236}">
                  <a16:creationId xmlns:a16="http://schemas.microsoft.com/office/drawing/2014/main" id="{0AD9627B-1EF8-8B5F-59EF-8214B0BB8536}"/>
                </a:ext>
              </a:extLst>
            </p:cNvPr>
            <p:cNvSpPr txBox="1"/>
            <p:nvPr/>
          </p:nvSpPr>
          <p:spPr>
            <a:xfrm>
              <a:off x="2625944" y="4737995"/>
              <a:ext cx="3835738" cy="1015663"/>
            </a:xfrm>
            <a:prstGeom prst="rect">
              <a:avLst/>
            </a:prstGeom>
            <a:noFill/>
          </p:spPr>
          <p:txBody>
            <a:bodyPr wrap="square" rtlCol="0">
              <a:spAutoFit/>
            </a:bodyPr>
            <a:lstStyle/>
            <a:p>
              <a:r>
                <a:rPr lang="en-GB" sz="1200" dirty="0">
                  <a:solidFill>
                    <a:schemeClr val="accent1">
                      <a:lumMod val="50000"/>
                    </a:schemeClr>
                  </a:solidFill>
                  <a:effectLst/>
                  <a:latin typeface="UGent Panno Text" panose="02000506040000040003" pitchFamily="2" charset="0"/>
                </a:rPr>
                <a:t>[1] Y. Coppens, K. </a:t>
              </a:r>
              <a:r>
                <a:rPr lang="en-GB" sz="1200" dirty="0" err="1">
                  <a:solidFill>
                    <a:schemeClr val="accent1">
                      <a:lumMod val="50000"/>
                    </a:schemeClr>
                  </a:solidFill>
                  <a:effectLst/>
                  <a:latin typeface="UGent Panno Text" panose="02000506040000040003" pitchFamily="2" charset="0"/>
                </a:rPr>
                <a:t>Efthymiadis</a:t>
              </a:r>
              <a:r>
                <a:rPr lang="en-GB" sz="1200" dirty="0">
                  <a:solidFill>
                    <a:schemeClr val="accent1">
                      <a:lumMod val="50000"/>
                    </a:schemeClr>
                  </a:solidFill>
                  <a:effectLst/>
                  <a:latin typeface="UGent Panno Text" panose="02000506040000040003" pitchFamily="2" charset="0"/>
                </a:rPr>
                <a:t>, T. </a:t>
              </a:r>
              <a:r>
                <a:rPr lang="en-GB" sz="1200" dirty="0" err="1">
                  <a:solidFill>
                    <a:schemeClr val="accent1">
                      <a:lumMod val="50000"/>
                    </a:schemeClr>
                  </a:solidFill>
                  <a:effectLst/>
                  <a:latin typeface="UGent Panno Text" panose="02000506040000040003" pitchFamily="2" charset="0"/>
                </a:rPr>
                <a:t>Lenaerts</a:t>
              </a:r>
              <a:r>
                <a:rPr lang="en-GB" sz="1200" dirty="0">
                  <a:solidFill>
                    <a:schemeClr val="accent1">
                      <a:lumMod val="50000"/>
                    </a:schemeClr>
                  </a:solidFill>
                  <a:effectLst/>
                  <a:latin typeface="UGent Panno Text" panose="02000506040000040003" pitchFamily="2" charset="0"/>
                </a:rPr>
                <a:t>, A. </a:t>
              </a:r>
              <a:r>
                <a:rPr lang="en-GB" sz="1200" dirty="0" err="1">
                  <a:solidFill>
                    <a:schemeClr val="accent1">
                      <a:lumMod val="50000"/>
                    </a:schemeClr>
                  </a:solidFill>
                  <a:effectLst/>
                  <a:latin typeface="UGent Panno Text" panose="02000506040000040003" pitchFamily="2" charset="0"/>
                </a:rPr>
                <a:t>Nowe</a:t>
              </a:r>
              <a:r>
                <a:rPr lang="en-GB" sz="1200" dirty="0">
                  <a:solidFill>
                    <a:schemeClr val="accent1">
                      <a:lumMod val="50000"/>
                    </a:schemeClr>
                  </a:solidFill>
                  <a:effectLst/>
                  <a:latin typeface="UGent Panno Text" panose="02000506040000040003" pitchFamily="2" charset="0"/>
                </a:rPr>
                <a:t>́, T. Miller, R. Weber, and D. </a:t>
              </a:r>
              <a:r>
                <a:rPr lang="en-GB" sz="1200" dirty="0" err="1">
                  <a:solidFill>
                    <a:schemeClr val="accent1">
                      <a:lumMod val="50000"/>
                    </a:schemeClr>
                  </a:solidFill>
                  <a:effectLst/>
                  <a:latin typeface="UGent Panno Text" panose="02000506040000040003" pitchFamily="2" charset="0"/>
                </a:rPr>
                <a:t>Magazzeni</a:t>
              </a:r>
              <a:r>
                <a:rPr lang="en-GB" sz="1200" dirty="0">
                  <a:solidFill>
                    <a:schemeClr val="accent1">
                      <a:lumMod val="50000"/>
                    </a:schemeClr>
                  </a:solidFill>
                  <a:effectLst/>
                  <a:latin typeface="UGent Panno Text" panose="02000506040000040003" pitchFamily="2" charset="0"/>
                </a:rPr>
                <a:t>, “Distilling deep reinforcement learning policies in soft decision trees”, In Proc. IJCAI 2019 Workshop on Explainable AI, pp. 1–6. </a:t>
              </a:r>
              <a:endParaRPr lang="en-GB" sz="1100" dirty="0">
                <a:solidFill>
                  <a:schemeClr val="accent1">
                    <a:lumMod val="50000"/>
                  </a:schemeClr>
                </a:solidFill>
                <a:latin typeface="UGent Panno Text" panose="02000506040000040003" pitchFamily="2" charset="0"/>
              </a:endParaRPr>
            </a:p>
            <a:p>
              <a:endParaRPr lang="en-BE" sz="1100" dirty="0">
                <a:solidFill>
                  <a:schemeClr val="accent1">
                    <a:lumMod val="50000"/>
                  </a:schemeClr>
                </a:solidFill>
                <a:latin typeface="UGent Panno Text" panose="02000506040000040003" pitchFamily="2" charset="0"/>
              </a:endParaRPr>
            </a:p>
          </p:txBody>
        </p:sp>
      </p:grpSp>
    </p:spTree>
    <p:extLst>
      <p:ext uri="{BB962C8B-B14F-4D97-AF65-F5344CB8AC3E}">
        <p14:creationId xmlns:p14="http://schemas.microsoft.com/office/powerpoint/2010/main" val="293619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C4C1-F196-B36A-326C-19748FABE86B}"/>
              </a:ext>
            </a:extLst>
          </p:cNvPr>
          <p:cNvSpPr>
            <a:spLocks noGrp="1"/>
          </p:cNvSpPr>
          <p:nvPr>
            <p:ph type="title"/>
          </p:nvPr>
        </p:nvSpPr>
        <p:spPr/>
        <p:txBody>
          <a:bodyPr/>
          <a:lstStyle/>
          <a:p>
            <a:r>
              <a:rPr lang="en-BE" dirty="0"/>
              <a:t>Sample result: Home battery control under time-varying pricing</a:t>
            </a:r>
          </a:p>
        </p:txBody>
      </p:sp>
      <p:sp>
        <p:nvSpPr>
          <p:cNvPr id="4" name="Content Placeholder 3">
            <a:extLst>
              <a:ext uri="{FF2B5EF4-FFF2-40B4-BE49-F238E27FC236}">
                <a16:creationId xmlns:a16="http://schemas.microsoft.com/office/drawing/2014/main" id="{CAD3DD5A-50F5-F03A-CD82-840E5A4803FF}"/>
              </a:ext>
            </a:extLst>
          </p:cNvPr>
          <p:cNvSpPr>
            <a:spLocks noGrp="1"/>
          </p:cNvSpPr>
          <p:nvPr>
            <p:ph idx="1"/>
          </p:nvPr>
        </p:nvSpPr>
        <p:spPr/>
        <p:txBody>
          <a:bodyPr/>
          <a:lstStyle/>
          <a:p>
            <a:r>
              <a:rPr lang="en-BE" dirty="0"/>
              <a:t>Household with rooftop PV and battery</a:t>
            </a:r>
          </a:p>
          <a:p>
            <a:r>
              <a:rPr lang="en-BE" dirty="0"/>
              <a:t>Day-ahead pricing (qh based) and capacity tariff (= based on max. peak load)</a:t>
            </a:r>
          </a:p>
        </p:txBody>
      </p:sp>
      <p:sp>
        <p:nvSpPr>
          <p:cNvPr id="3" name="Footer Placeholder 2">
            <a:extLst>
              <a:ext uri="{FF2B5EF4-FFF2-40B4-BE49-F238E27FC236}">
                <a16:creationId xmlns:a16="http://schemas.microsoft.com/office/drawing/2014/main" id="{A9442433-7F35-F94F-65F8-48290396441E}"/>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grpSp>
        <p:nvGrpSpPr>
          <p:cNvPr id="8" name="Group 7">
            <a:extLst>
              <a:ext uri="{FF2B5EF4-FFF2-40B4-BE49-F238E27FC236}">
                <a16:creationId xmlns:a16="http://schemas.microsoft.com/office/drawing/2014/main" id="{9B5497BE-EE1E-DEEB-DF53-97ED4276E3CD}"/>
              </a:ext>
            </a:extLst>
          </p:cNvPr>
          <p:cNvGrpSpPr/>
          <p:nvPr/>
        </p:nvGrpSpPr>
        <p:grpSpPr>
          <a:xfrm>
            <a:off x="9801181" y="1068946"/>
            <a:ext cx="1106220" cy="1089033"/>
            <a:chOff x="1429912" y="2862189"/>
            <a:chExt cx="1979595" cy="1948838"/>
          </a:xfrm>
        </p:grpSpPr>
        <p:pic>
          <p:nvPicPr>
            <p:cNvPr id="6" name="Picture 5">
              <a:extLst>
                <a:ext uri="{FF2B5EF4-FFF2-40B4-BE49-F238E27FC236}">
                  <a16:creationId xmlns:a16="http://schemas.microsoft.com/office/drawing/2014/main" id="{A60B6B46-3C3A-5F8C-423E-3F90DD7454C8}"/>
                </a:ext>
              </a:extLst>
            </p:cNvPr>
            <p:cNvPicPr>
              <a:picLocks noChangeAspect="1"/>
            </p:cNvPicPr>
            <p:nvPr/>
          </p:nvPicPr>
          <p:blipFill>
            <a:blip r:embed="rId3"/>
            <a:stretch>
              <a:fillRect/>
            </a:stretch>
          </p:blipFill>
          <p:spPr>
            <a:xfrm>
              <a:off x="1429912" y="3336177"/>
              <a:ext cx="1776928" cy="1474850"/>
            </a:xfrm>
            <a:prstGeom prst="rect">
              <a:avLst/>
            </a:prstGeom>
          </p:spPr>
        </p:pic>
        <p:sp>
          <p:nvSpPr>
            <p:cNvPr id="7" name="Sun 6">
              <a:extLst>
                <a:ext uri="{FF2B5EF4-FFF2-40B4-BE49-F238E27FC236}">
                  <a16:creationId xmlns:a16="http://schemas.microsoft.com/office/drawing/2014/main" id="{D78BFC36-4D4D-D6DE-C280-2A4C4818E02F}"/>
                </a:ext>
              </a:extLst>
            </p:cNvPr>
            <p:cNvSpPr/>
            <p:nvPr/>
          </p:nvSpPr>
          <p:spPr>
            <a:xfrm>
              <a:off x="2775661" y="2862189"/>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86" name="Group 85">
            <a:extLst>
              <a:ext uri="{FF2B5EF4-FFF2-40B4-BE49-F238E27FC236}">
                <a16:creationId xmlns:a16="http://schemas.microsoft.com/office/drawing/2014/main" id="{357C1D88-AB4B-5335-4F82-3AC9B22EB8E5}"/>
              </a:ext>
            </a:extLst>
          </p:cNvPr>
          <p:cNvGrpSpPr/>
          <p:nvPr/>
        </p:nvGrpSpPr>
        <p:grpSpPr>
          <a:xfrm>
            <a:off x="533200" y="2629286"/>
            <a:ext cx="3280917" cy="2991131"/>
            <a:chOff x="405750" y="2554146"/>
            <a:chExt cx="3280917" cy="2991131"/>
          </a:xfrm>
        </p:grpSpPr>
        <p:pic>
          <p:nvPicPr>
            <p:cNvPr id="9" name="Picture 8">
              <a:extLst>
                <a:ext uri="{FF2B5EF4-FFF2-40B4-BE49-F238E27FC236}">
                  <a16:creationId xmlns:a16="http://schemas.microsoft.com/office/drawing/2014/main" id="{96B86265-C240-8247-2117-EB651B615887}"/>
                </a:ext>
              </a:extLst>
            </p:cNvPr>
            <p:cNvPicPr>
              <a:picLocks noChangeAspect="1"/>
            </p:cNvPicPr>
            <p:nvPr/>
          </p:nvPicPr>
          <p:blipFill>
            <a:blip r:embed="rId4"/>
            <a:stretch>
              <a:fillRect/>
            </a:stretch>
          </p:blipFill>
          <p:spPr>
            <a:xfrm>
              <a:off x="803767" y="2554146"/>
              <a:ext cx="2882900" cy="2095500"/>
            </a:xfrm>
            <a:prstGeom prst="rect">
              <a:avLst/>
            </a:prstGeom>
          </p:spPr>
        </p:pic>
        <p:sp>
          <p:nvSpPr>
            <p:cNvPr id="10" name="TextBox 9">
              <a:extLst>
                <a:ext uri="{FF2B5EF4-FFF2-40B4-BE49-F238E27FC236}">
                  <a16:creationId xmlns:a16="http://schemas.microsoft.com/office/drawing/2014/main" id="{601A8164-0532-6E1C-10E9-8092A16AF04A}"/>
                </a:ext>
              </a:extLst>
            </p:cNvPr>
            <p:cNvSpPr txBox="1"/>
            <p:nvPr/>
          </p:nvSpPr>
          <p:spPr>
            <a:xfrm rot="16200000">
              <a:off x="186298" y="3384571"/>
              <a:ext cx="808235" cy="369332"/>
            </a:xfrm>
            <a:prstGeom prst="rect">
              <a:avLst/>
            </a:prstGeom>
            <a:noFill/>
          </p:spPr>
          <p:txBody>
            <a:bodyPr wrap="none" rtlCol="0">
              <a:spAutoFit/>
            </a:bodyPr>
            <a:lstStyle/>
            <a:p>
              <a:r>
                <a:rPr lang="en-GB" sz="1800" dirty="0">
                  <a:latin typeface="UGent Panno Text" panose="02000506040000040003" pitchFamily="2" charset="0"/>
                </a:rPr>
                <a:t>C</a:t>
              </a:r>
              <a:r>
                <a:rPr lang="en-BE" sz="1800" dirty="0">
                  <a:latin typeface="UGent Panno Text" panose="02000506040000040003" pitchFamily="2" charset="0"/>
                </a:rPr>
                <a:t>ost (</a:t>
              </a:r>
              <a:r>
                <a:rPr lang="en-BE" sz="1800" i="0" dirty="0">
                  <a:solidFill>
                    <a:srgbClr val="474747"/>
                  </a:solidFill>
                  <a:effectLst/>
                  <a:latin typeface="UGent Panno Text" panose="02000506040000040003" pitchFamily="2" charset="0"/>
                </a:rPr>
                <a:t>€</a:t>
              </a:r>
              <a:r>
                <a:rPr lang="en-BE" sz="1800" dirty="0">
                  <a:latin typeface="UGent Panno Text" panose="02000506040000040003" pitchFamily="2" charset="0"/>
                </a:rPr>
                <a:t>)</a:t>
              </a:r>
            </a:p>
          </p:txBody>
        </p:sp>
        <p:sp>
          <p:nvSpPr>
            <p:cNvPr id="11" name="TextBox 10">
              <a:extLst>
                <a:ext uri="{FF2B5EF4-FFF2-40B4-BE49-F238E27FC236}">
                  <a16:creationId xmlns:a16="http://schemas.microsoft.com/office/drawing/2014/main" id="{CBC325D0-159C-C086-7E48-4813CDEE7857}"/>
                </a:ext>
              </a:extLst>
            </p:cNvPr>
            <p:cNvSpPr txBox="1"/>
            <p:nvPr/>
          </p:nvSpPr>
          <p:spPr>
            <a:xfrm>
              <a:off x="794284" y="4298517"/>
              <a:ext cx="272832"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5</a:t>
              </a:r>
              <a:endParaRPr lang="en-BE" dirty="0">
                <a:solidFill>
                  <a:schemeClr val="bg2"/>
                </a:solidFill>
                <a:latin typeface="UGent Panno Text" panose="02000506040000040003" pitchFamily="2" charset="0"/>
              </a:endParaRPr>
            </a:p>
          </p:txBody>
        </p:sp>
        <p:sp>
          <p:nvSpPr>
            <p:cNvPr id="12" name="TextBox 11">
              <a:extLst>
                <a:ext uri="{FF2B5EF4-FFF2-40B4-BE49-F238E27FC236}">
                  <a16:creationId xmlns:a16="http://schemas.microsoft.com/office/drawing/2014/main" id="{B5A5B5BB-0206-26D6-8AE9-9E94BC4C182E}"/>
                </a:ext>
              </a:extLst>
            </p:cNvPr>
            <p:cNvSpPr txBox="1"/>
            <p:nvPr/>
          </p:nvSpPr>
          <p:spPr>
            <a:xfrm>
              <a:off x="722150" y="3822986"/>
              <a:ext cx="344966"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10</a:t>
              </a:r>
              <a:endParaRPr lang="en-BE" dirty="0">
                <a:solidFill>
                  <a:schemeClr val="bg2"/>
                </a:solidFill>
                <a:latin typeface="UGent Panno Text" panose="02000506040000040003" pitchFamily="2" charset="0"/>
              </a:endParaRPr>
            </a:p>
          </p:txBody>
        </p:sp>
        <p:sp>
          <p:nvSpPr>
            <p:cNvPr id="13" name="TextBox 12">
              <a:extLst>
                <a:ext uri="{FF2B5EF4-FFF2-40B4-BE49-F238E27FC236}">
                  <a16:creationId xmlns:a16="http://schemas.microsoft.com/office/drawing/2014/main" id="{55BB11B4-8BE9-F303-7734-4B537DE93234}"/>
                </a:ext>
              </a:extLst>
            </p:cNvPr>
            <p:cNvSpPr txBox="1"/>
            <p:nvPr/>
          </p:nvSpPr>
          <p:spPr>
            <a:xfrm>
              <a:off x="734974" y="3347455"/>
              <a:ext cx="332142"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15</a:t>
              </a:r>
              <a:endParaRPr lang="en-BE" dirty="0">
                <a:solidFill>
                  <a:schemeClr val="bg2"/>
                </a:solidFill>
                <a:latin typeface="UGent Panno Text" panose="02000506040000040003" pitchFamily="2" charset="0"/>
              </a:endParaRPr>
            </a:p>
          </p:txBody>
        </p:sp>
        <p:sp>
          <p:nvSpPr>
            <p:cNvPr id="14" name="TextBox 13">
              <a:extLst>
                <a:ext uri="{FF2B5EF4-FFF2-40B4-BE49-F238E27FC236}">
                  <a16:creationId xmlns:a16="http://schemas.microsoft.com/office/drawing/2014/main" id="{3D40040C-93BD-A141-6E76-FDF98310EEE2}"/>
                </a:ext>
              </a:extLst>
            </p:cNvPr>
            <p:cNvSpPr txBox="1"/>
            <p:nvPr/>
          </p:nvSpPr>
          <p:spPr>
            <a:xfrm>
              <a:off x="694898" y="2880789"/>
              <a:ext cx="372218"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20</a:t>
              </a:r>
              <a:endParaRPr lang="en-BE" dirty="0">
                <a:solidFill>
                  <a:schemeClr val="bg2"/>
                </a:solidFill>
                <a:latin typeface="UGent Panno Text" panose="02000506040000040003" pitchFamily="2" charset="0"/>
              </a:endParaRPr>
            </a:p>
          </p:txBody>
        </p:sp>
        <p:sp>
          <p:nvSpPr>
            <p:cNvPr id="15" name="TextBox 14">
              <a:extLst>
                <a:ext uri="{FF2B5EF4-FFF2-40B4-BE49-F238E27FC236}">
                  <a16:creationId xmlns:a16="http://schemas.microsoft.com/office/drawing/2014/main" id="{E35BA023-E4F3-63B1-FDDD-26F6E95D478A}"/>
                </a:ext>
              </a:extLst>
            </p:cNvPr>
            <p:cNvSpPr txBox="1"/>
            <p:nvPr/>
          </p:nvSpPr>
          <p:spPr>
            <a:xfrm>
              <a:off x="1075397" y="3112159"/>
              <a:ext cx="992579" cy="307777"/>
            </a:xfrm>
            <a:prstGeom prst="rect">
              <a:avLst/>
            </a:prstGeom>
            <a:noFill/>
          </p:spPr>
          <p:txBody>
            <a:bodyPr wrap="none" rtlCol="0">
              <a:spAutoFit/>
            </a:bodyPr>
            <a:lstStyle/>
            <a:p>
              <a:r>
                <a:rPr lang="en-US" sz="1400" dirty="0">
                  <a:solidFill>
                    <a:schemeClr val="accent3"/>
                  </a:solidFill>
                  <a:latin typeface="UGent Panno Text" panose="02000506040000040003" pitchFamily="2" charset="0"/>
                </a:rPr>
                <a:t>Baseline RBC</a:t>
              </a:r>
              <a:endParaRPr lang="en-BE" sz="1400" dirty="0">
                <a:solidFill>
                  <a:schemeClr val="accent3"/>
                </a:solidFill>
                <a:latin typeface="UGent Panno Text" panose="02000506040000040003" pitchFamily="2" charset="0"/>
              </a:endParaRPr>
            </a:p>
          </p:txBody>
        </p:sp>
        <p:sp>
          <p:nvSpPr>
            <p:cNvPr id="16" name="TextBox 15">
              <a:extLst>
                <a:ext uri="{FF2B5EF4-FFF2-40B4-BE49-F238E27FC236}">
                  <a16:creationId xmlns:a16="http://schemas.microsoft.com/office/drawing/2014/main" id="{BF8DFD22-4CC6-3657-EF85-2C3D7172B1B6}"/>
                </a:ext>
              </a:extLst>
            </p:cNvPr>
            <p:cNvSpPr txBox="1"/>
            <p:nvPr/>
          </p:nvSpPr>
          <p:spPr>
            <a:xfrm>
              <a:off x="1238217" y="4571953"/>
              <a:ext cx="548548" cy="369332"/>
            </a:xfrm>
            <a:prstGeom prst="rect">
              <a:avLst/>
            </a:prstGeom>
            <a:noFill/>
          </p:spPr>
          <p:txBody>
            <a:bodyPr wrap="none" rtlCol="0">
              <a:spAutoFit/>
            </a:bodyPr>
            <a:lstStyle/>
            <a:p>
              <a:r>
                <a:rPr lang="en-US" sz="1800" b="1" dirty="0">
                  <a:latin typeface="UGent Panno Text" panose="02000506040000040003" pitchFamily="2" charset="0"/>
                </a:rPr>
                <a:t>DQN</a:t>
              </a:r>
              <a:endParaRPr lang="en-BE" sz="1800" b="1" dirty="0">
                <a:latin typeface="UGent Panno Text" panose="02000506040000040003" pitchFamily="2" charset="0"/>
              </a:endParaRPr>
            </a:p>
          </p:txBody>
        </p:sp>
        <p:sp>
          <p:nvSpPr>
            <p:cNvPr id="17" name="TextBox 16">
              <a:extLst>
                <a:ext uri="{FF2B5EF4-FFF2-40B4-BE49-F238E27FC236}">
                  <a16:creationId xmlns:a16="http://schemas.microsoft.com/office/drawing/2014/main" id="{850B8C6B-5BBE-FFDF-3C8E-2AE252B9924D}"/>
                </a:ext>
              </a:extLst>
            </p:cNvPr>
            <p:cNvSpPr txBox="1"/>
            <p:nvPr/>
          </p:nvSpPr>
          <p:spPr>
            <a:xfrm>
              <a:off x="1933290" y="462163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2</a:t>
              </a:r>
              <a:endParaRPr lang="en-BE" sz="1800" dirty="0">
                <a:latin typeface="UGent Panno Text" panose="02000506040000040003" pitchFamily="2" charset="0"/>
              </a:endParaRPr>
            </a:p>
          </p:txBody>
        </p:sp>
        <p:sp>
          <p:nvSpPr>
            <p:cNvPr id="18" name="TextBox 17">
              <a:extLst>
                <a:ext uri="{FF2B5EF4-FFF2-40B4-BE49-F238E27FC236}">
                  <a16:creationId xmlns:a16="http://schemas.microsoft.com/office/drawing/2014/main" id="{ECB0356A-DBBE-168E-ABC9-1A27D334E914}"/>
                </a:ext>
              </a:extLst>
            </p:cNvPr>
            <p:cNvSpPr txBox="1"/>
            <p:nvPr/>
          </p:nvSpPr>
          <p:spPr>
            <a:xfrm>
              <a:off x="2777438" y="462163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3</a:t>
              </a:r>
              <a:endParaRPr lang="en-BE" sz="1800" dirty="0">
                <a:latin typeface="UGent Panno Text" panose="02000506040000040003" pitchFamily="2" charset="0"/>
              </a:endParaRPr>
            </a:p>
          </p:txBody>
        </p:sp>
        <p:grpSp>
          <p:nvGrpSpPr>
            <p:cNvPr id="22" name="Group 21">
              <a:extLst>
                <a:ext uri="{FF2B5EF4-FFF2-40B4-BE49-F238E27FC236}">
                  <a16:creationId xmlns:a16="http://schemas.microsoft.com/office/drawing/2014/main" id="{EE900325-DD1A-B241-8008-1BE31C805697}"/>
                </a:ext>
              </a:extLst>
            </p:cNvPr>
            <p:cNvGrpSpPr/>
            <p:nvPr/>
          </p:nvGrpSpPr>
          <p:grpSpPr>
            <a:xfrm>
              <a:off x="2950221" y="5129049"/>
              <a:ext cx="451446" cy="416228"/>
              <a:chOff x="2519406" y="4829195"/>
              <a:chExt cx="1366363" cy="1259770"/>
            </a:xfrm>
          </p:grpSpPr>
          <p:sp>
            <p:nvSpPr>
              <p:cNvPr id="23" name="Rounded Rectangle 22">
                <a:extLst>
                  <a:ext uri="{FF2B5EF4-FFF2-40B4-BE49-F238E27FC236}">
                    <a16:creationId xmlns:a16="http://schemas.microsoft.com/office/drawing/2014/main" id="{F692A006-EC08-64CE-C85F-BC165826E8D2}"/>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Graphic 23" descr="Decision chart outline">
                <a:extLst>
                  <a:ext uri="{FF2B5EF4-FFF2-40B4-BE49-F238E27FC236}">
                    <a16:creationId xmlns:a16="http://schemas.microsoft.com/office/drawing/2014/main" id="{24EF218D-07C3-F62E-5700-F1B40997D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29" name="Group 28">
              <a:extLst>
                <a:ext uri="{FF2B5EF4-FFF2-40B4-BE49-F238E27FC236}">
                  <a16:creationId xmlns:a16="http://schemas.microsoft.com/office/drawing/2014/main" id="{C2564793-7A22-63D0-7119-288197400606}"/>
                </a:ext>
              </a:extLst>
            </p:cNvPr>
            <p:cNvGrpSpPr>
              <a:grpSpLocks noChangeAspect="1"/>
            </p:cNvGrpSpPr>
            <p:nvPr/>
          </p:nvGrpSpPr>
          <p:grpSpPr>
            <a:xfrm>
              <a:off x="1277849" y="4900572"/>
              <a:ext cx="450000" cy="414895"/>
              <a:chOff x="8119062" y="2903708"/>
              <a:chExt cx="2085112" cy="1922448"/>
            </a:xfrm>
          </p:grpSpPr>
          <p:sp>
            <p:nvSpPr>
              <p:cNvPr id="32" name="Rounded Rectangle 31">
                <a:extLst>
                  <a:ext uri="{FF2B5EF4-FFF2-40B4-BE49-F238E27FC236}">
                    <a16:creationId xmlns:a16="http://schemas.microsoft.com/office/drawing/2014/main" id="{282A0C75-F3FB-28E4-D075-F1F68B62A0E6}"/>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3" name="Group 32">
                <a:extLst>
                  <a:ext uri="{FF2B5EF4-FFF2-40B4-BE49-F238E27FC236}">
                    <a16:creationId xmlns:a16="http://schemas.microsoft.com/office/drawing/2014/main" id="{E642D766-B3A0-5AED-A5D2-D0C05EC84A68}"/>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FD398E1A-49CD-3668-568C-A06966F866E7}"/>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1976C849-0201-893A-4DD0-AAD82AE514AF}"/>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095F1C8A-4FF6-EFE5-E99B-B8975A2B9855}"/>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BFF199DD-493D-6031-B417-A296426722C3}"/>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22EA60B7-A373-1494-BDE8-05C2DCF1A2E6}"/>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2807CAD9-EBB2-9E61-44A4-F153C2BC2994}"/>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245810FD-85FD-26C8-859D-841EEC7F13D8}"/>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34841EB8-7CF9-E3DF-6546-AA29F214E78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29D08D0D-5CA6-CA74-E8FF-99E8FAC356BE}"/>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30CE8803-2D95-8472-5AC9-A0CB5DCB1785}"/>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03E2744A-C33F-455D-5419-F0B41356BB28}"/>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B55F7311-FE21-CD9C-1DBD-7389AA1B3C5C}"/>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62EB6E89-2757-B90B-7E1F-9BAE76A32AAC}"/>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56463502-56B3-980A-7F73-CD5E2F3EB0B7}"/>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5BFFF7EB-E1C2-5DE0-5A76-DD72A9C92188}"/>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A4E75E8C-D895-2B1F-03EA-5E90E58144F4}"/>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6C2EDD55-6C8C-EA22-735E-8E6116372D8A}"/>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33D7F0DE-477F-F3C9-60D4-9DEE217CD7A8}"/>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9B495BA1-30B9-21B5-50FE-50AA3ACE5A44}"/>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21DAAD31-A631-667E-E6E8-24D175D9CC92}"/>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43CCC1D1-119A-9E9E-57F7-A1D1783CEFBD}"/>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1FAFC844-B4E7-28C8-073F-B20E5A55C66F}"/>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56E803BF-E333-121F-A983-FAE33915AC55}"/>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04464C94-9427-AF29-AECE-1BCEF179A5D7}"/>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dirty="0"/>
                </a:p>
              </p:txBody>
            </p:sp>
            <p:sp>
              <p:nvSpPr>
                <p:cNvPr id="58" name="Freeform: Shape 103">
                  <a:extLst>
                    <a:ext uri="{FF2B5EF4-FFF2-40B4-BE49-F238E27FC236}">
                      <a16:creationId xmlns:a16="http://schemas.microsoft.com/office/drawing/2014/main" id="{623F897B-1304-736D-213F-438F4587AEB7}"/>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3DFF5160-189D-C860-8FC5-BABD354DA797}"/>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81E345E3-94A2-3B13-6FB8-8451A9BF9911}"/>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1DEBA8DB-939A-A61C-7A2A-1230C6D4104F}"/>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8A5C7B6F-ECEA-790D-31C2-863B3C4069F2}"/>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nvGrpSpPr>
            <p:cNvPr id="81" name="Group 80">
              <a:extLst>
                <a:ext uri="{FF2B5EF4-FFF2-40B4-BE49-F238E27FC236}">
                  <a16:creationId xmlns:a16="http://schemas.microsoft.com/office/drawing/2014/main" id="{E0B6EA07-4BA9-7E5C-7CBE-B368BC598020}"/>
                </a:ext>
              </a:extLst>
            </p:cNvPr>
            <p:cNvGrpSpPr/>
            <p:nvPr/>
          </p:nvGrpSpPr>
          <p:grpSpPr>
            <a:xfrm>
              <a:off x="2106073" y="5125411"/>
              <a:ext cx="451446" cy="416228"/>
              <a:chOff x="2519406" y="4829195"/>
              <a:chExt cx="1366363" cy="1259770"/>
            </a:xfrm>
          </p:grpSpPr>
          <p:sp>
            <p:nvSpPr>
              <p:cNvPr id="82" name="Rounded Rectangle 81">
                <a:extLst>
                  <a:ext uri="{FF2B5EF4-FFF2-40B4-BE49-F238E27FC236}">
                    <a16:creationId xmlns:a16="http://schemas.microsoft.com/office/drawing/2014/main" id="{00C3D308-E568-B342-C6F1-460E4A2B65D1}"/>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3" name="Graphic 82" descr="Decision chart outline">
                <a:extLst>
                  <a:ext uri="{FF2B5EF4-FFF2-40B4-BE49-F238E27FC236}">
                    <a16:creationId xmlns:a16="http://schemas.microsoft.com/office/drawing/2014/main" id="{251AA1EC-CEFB-69B7-1CA7-A273BBA3E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pic>
        <p:nvPicPr>
          <p:cNvPr id="85" name="Picture 84">
            <a:extLst>
              <a:ext uri="{FF2B5EF4-FFF2-40B4-BE49-F238E27FC236}">
                <a16:creationId xmlns:a16="http://schemas.microsoft.com/office/drawing/2014/main" id="{6B08A046-A9A4-A5BB-38B5-98CAFEFF40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306" y="2322303"/>
            <a:ext cx="5187841" cy="3747870"/>
          </a:xfrm>
          <a:prstGeom prst="rect">
            <a:avLst/>
          </a:prstGeom>
        </p:spPr>
      </p:pic>
      <p:sp>
        <p:nvSpPr>
          <p:cNvPr id="96" name="TextBox 95">
            <a:extLst>
              <a:ext uri="{FF2B5EF4-FFF2-40B4-BE49-F238E27FC236}">
                <a16:creationId xmlns:a16="http://schemas.microsoft.com/office/drawing/2014/main" id="{92811322-B5B8-4FEF-C322-04008A5B069A}"/>
              </a:ext>
            </a:extLst>
          </p:cNvPr>
          <p:cNvSpPr txBox="1"/>
          <p:nvPr/>
        </p:nvSpPr>
        <p:spPr>
          <a:xfrm>
            <a:off x="13503614" y="4773603"/>
            <a:ext cx="548548" cy="369332"/>
          </a:xfrm>
          <a:prstGeom prst="rect">
            <a:avLst/>
          </a:prstGeom>
          <a:noFill/>
        </p:spPr>
        <p:txBody>
          <a:bodyPr wrap="none" rtlCol="0">
            <a:spAutoFit/>
          </a:bodyPr>
          <a:lstStyle/>
          <a:p>
            <a:r>
              <a:rPr lang="en-US" sz="1800" b="1" dirty="0">
                <a:latin typeface="UGent Panno Text" panose="02000506040000040003" pitchFamily="2" charset="0"/>
              </a:rPr>
              <a:t>DQN</a:t>
            </a:r>
            <a:endParaRPr lang="en-BE" sz="1800" b="1" dirty="0">
              <a:latin typeface="UGent Panno Text" panose="02000506040000040003" pitchFamily="2" charset="0"/>
            </a:endParaRPr>
          </a:p>
        </p:txBody>
      </p:sp>
      <p:sp>
        <p:nvSpPr>
          <p:cNvPr id="97" name="TextBox 96">
            <a:extLst>
              <a:ext uri="{FF2B5EF4-FFF2-40B4-BE49-F238E27FC236}">
                <a16:creationId xmlns:a16="http://schemas.microsoft.com/office/drawing/2014/main" id="{EC9622C9-8AB6-AF08-F539-799141A7F86F}"/>
              </a:ext>
            </a:extLst>
          </p:cNvPr>
          <p:cNvSpPr txBox="1"/>
          <p:nvPr/>
        </p:nvSpPr>
        <p:spPr>
          <a:xfrm>
            <a:off x="14198687" y="482328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2</a:t>
            </a:r>
            <a:endParaRPr lang="en-BE" sz="1800" dirty="0">
              <a:latin typeface="UGent Panno Text" panose="02000506040000040003" pitchFamily="2" charset="0"/>
            </a:endParaRPr>
          </a:p>
        </p:txBody>
      </p:sp>
      <p:sp>
        <p:nvSpPr>
          <p:cNvPr id="98" name="TextBox 97">
            <a:extLst>
              <a:ext uri="{FF2B5EF4-FFF2-40B4-BE49-F238E27FC236}">
                <a16:creationId xmlns:a16="http://schemas.microsoft.com/office/drawing/2014/main" id="{71332456-3BCF-7432-890F-D863C1AAB818}"/>
              </a:ext>
            </a:extLst>
          </p:cNvPr>
          <p:cNvSpPr txBox="1"/>
          <p:nvPr/>
        </p:nvSpPr>
        <p:spPr>
          <a:xfrm>
            <a:off x="15042835" y="482328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3</a:t>
            </a:r>
            <a:endParaRPr lang="en-BE" sz="1800" dirty="0">
              <a:latin typeface="UGent Panno Text" panose="02000506040000040003" pitchFamily="2" charset="0"/>
            </a:endParaRPr>
          </a:p>
        </p:txBody>
      </p:sp>
      <p:grpSp>
        <p:nvGrpSpPr>
          <p:cNvPr id="99" name="Group 98">
            <a:extLst>
              <a:ext uri="{FF2B5EF4-FFF2-40B4-BE49-F238E27FC236}">
                <a16:creationId xmlns:a16="http://schemas.microsoft.com/office/drawing/2014/main" id="{2098B895-F338-E792-67D7-162DE988B0AF}"/>
              </a:ext>
            </a:extLst>
          </p:cNvPr>
          <p:cNvGrpSpPr/>
          <p:nvPr/>
        </p:nvGrpSpPr>
        <p:grpSpPr>
          <a:xfrm>
            <a:off x="15215618" y="5330699"/>
            <a:ext cx="451446" cy="416228"/>
            <a:chOff x="2519406" y="4829195"/>
            <a:chExt cx="1366363" cy="1259770"/>
          </a:xfrm>
        </p:grpSpPr>
        <p:sp>
          <p:nvSpPr>
            <p:cNvPr id="135" name="Rounded Rectangle 134">
              <a:extLst>
                <a:ext uri="{FF2B5EF4-FFF2-40B4-BE49-F238E27FC236}">
                  <a16:creationId xmlns:a16="http://schemas.microsoft.com/office/drawing/2014/main" id="{2EDA1F5B-4DB2-DDFA-096F-B0327B6B0E1D}"/>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6" name="Graphic 135" descr="Decision chart outline">
              <a:extLst>
                <a:ext uri="{FF2B5EF4-FFF2-40B4-BE49-F238E27FC236}">
                  <a16:creationId xmlns:a16="http://schemas.microsoft.com/office/drawing/2014/main" id="{DB58B738-9B93-3ACF-3C54-B5FDE6C87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100" name="Group 99">
            <a:extLst>
              <a:ext uri="{FF2B5EF4-FFF2-40B4-BE49-F238E27FC236}">
                <a16:creationId xmlns:a16="http://schemas.microsoft.com/office/drawing/2014/main" id="{C22B64E1-6712-DC86-46FB-453C3892B421}"/>
              </a:ext>
            </a:extLst>
          </p:cNvPr>
          <p:cNvGrpSpPr>
            <a:grpSpLocks noChangeAspect="1"/>
          </p:cNvGrpSpPr>
          <p:nvPr/>
        </p:nvGrpSpPr>
        <p:grpSpPr>
          <a:xfrm>
            <a:off x="13543246" y="5102222"/>
            <a:ext cx="450000" cy="414895"/>
            <a:chOff x="8119062" y="2903708"/>
            <a:chExt cx="2085112" cy="1922448"/>
          </a:xfrm>
        </p:grpSpPr>
        <p:sp>
          <p:nvSpPr>
            <p:cNvPr id="104" name="Rounded Rectangle 103">
              <a:extLst>
                <a:ext uri="{FF2B5EF4-FFF2-40B4-BE49-F238E27FC236}">
                  <a16:creationId xmlns:a16="http://schemas.microsoft.com/office/drawing/2014/main" id="{2C2945EA-D164-D9C3-CE72-6FEA7F0B26D9}"/>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05" name="Group 104">
              <a:extLst>
                <a:ext uri="{FF2B5EF4-FFF2-40B4-BE49-F238E27FC236}">
                  <a16:creationId xmlns:a16="http://schemas.microsoft.com/office/drawing/2014/main" id="{04224586-5F8B-C6CF-B631-9F43CC8B96A7}"/>
                </a:ext>
              </a:extLst>
            </p:cNvPr>
            <p:cNvGrpSpPr/>
            <p:nvPr/>
          </p:nvGrpSpPr>
          <p:grpSpPr>
            <a:xfrm>
              <a:off x="8339159" y="3138112"/>
              <a:ext cx="1772251" cy="1473558"/>
              <a:chOff x="6383257" y="1250651"/>
              <a:chExt cx="1974694" cy="1641880"/>
            </a:xfrm>
          </p:grpSpPr>
          <p:sp>
            <p:nvSpPr>
              <p:cNvPr id="106" name="Freeform: Shape 77">
                <a:extLst>
                  <a:ext uri="{FF2B5EF4-FFF2-40B4-BE49-F238E27FC236}">
                    <a16:creationId xmlns:a16="http://schemas.microsoft.com/office/drawing/2014/main" id="{CBE13A4F-8A98-CBCB-E9BD-F4AF4073617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107" name="Freeform: Shape 78">
                <a:extLst>
                  <a:ext uri="{FF2B5EF4-FFF2-40B4-BE49-F238E27FC236}">
                    <a16:creationId xmlns:a16="http://schemas.microsoft.com/office/drawing/2014/main" id="{DE11C59A-663F-85FD-4D9F-C48EE20356B6}"/>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108" name="Freeform: Shape 81">
                <a:extLst>
                  <a:ext uri="{FF2B5EF4-FFF2-40B4-BE49-F238E27FC236}">
                    <a16:creationId xmlns:a16="http://schemas.microsoft.com/office/drawing/2014/main" id="{7B23FD6E-CE15-24B9-D13A-5ED5E66C649D}"/>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109" name="Freeform: Shape 82">
                <a:extLst>
                  <a:ext uri="{FF2B5EF4-FFF2-40B4-BE49-F238E27FC236}">
                    <a16:creationId xmlns:a16="http://schemas.microsoft.com/office/drawing/2014/main" id="{EFB0184F-3D4F-FCF0-EB3E-F75735A4FF66}"/>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110" name="Freeform: Shape 83">
                <a:extLst>
                  <a:ext uri="{FF2B5EF4-FFF2-40B4-BE49-F238E27FC236}">
                    <a16:creationId xmlns:a16="http://schemas.microsoft.com/office/drawing/2014/main" id="{4203EA60-3E19-85A7-645F-58F9BEE4B303}"/>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111" name="Freeform: Shape 84">
                <a:extLst>
                  <a:ext uri="{FF2B5EF4-FFF2-40B4-BE49-F238E27FC236}">
                    <a16:creationId xmlns:a16="http://schemas.microsoft.com/office/drawing/2014/main" id="{EB395EDB-8999-55D0-7E41-AE8202C8A5DF}"/>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112" name="Freeform: Shape 85">
                <a:extLst>
                  <a:ext uri="{FF2B5EF4-FFF2-40B4-BE49-F238E27FC236}">
                    <a16:creationId xmlns:a16="http://schemas.microsoft.com/office/drawing/2014/main" id="{CC1FA87C-DC30-390F-3E8B-C14C7CF3EB5E}"/>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113" name="Freeform: Shape 86">
                <a:extLst>
                  <a:ext uri="{FF2B5EF4-FFF2-40B4-BE49-F238E27FC236}">
                    <a16:creationId xmlns:a16="http://schemas.microsoft.com/office/drawing/2014/main" id="{613D779C-6FB1-F3BC-CB4D-5D4AF5828275}"/>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114" name="Freeform: Shape 87">
                <a:extLst>
                  <a:ext uri="{FF2B5EF4-FFF2-40B4-BE49-F238E27FC236}">
                    <a16:creationId xmlns:a16="http://schemas.microsoft.com/office/drawing/2014/main" id="{F7ABC159-CA59-9E52-E988-79187A19C28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115" name="Freeform: Shape 88">
                <a:extLst>
                  <a:ext uri="{FF2B5EF4-FFF2-40B4-BE49-F238E27FC236}">
                    <a16:creationId xmlns:a16="http://schemas.microsoft.com/office/drawing/2014/main" id="{82350B28-4366-2F58-58EA-DBB6EFBE1196}"/>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116" name="Freeform: Shape 89">
                <a:extLst>
                  <a:ext uri="{FF2B5EF4-FFF2-40B4-BE49-F238E27FC236}">
                    <a16:creationId xmlns:a16="http://schemas.microsoft.com/office/drawing/2014/main" id="{43299CC7-10FC-1882-4D34-E34FF029CA05}"/>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117" name="Freeform: Shape 90">
                <a:extLst>
                  <a:ext uri="{FF2B5EF4-FFF2-40B4-BE49-F238E27FC236}">
                    <a16:creationId xmlns:a16="http://schemas.microsoft.com/office/drawing/2014/main" id="{1D34E510-A2DE-F487-4D12-C84D3459F6CE}"/>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118" name="Freeform: Shape 91">
                <a:extLst>
                  <a:ext uri="{FF2B5EF4-FFF2-40B4-BE49-F238E27FC236}">
                    <a16:creationId xmlns:a16="http://schemas.microsoft.com/office/drawing/2014/main" id="{3066BE09-9A54-469E-4E24-BC0015116013}"/>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119" name="Freeform: Shape 92">
                <a:extLst>
                  <a:ext uri="{FF2B5EF4-FFF2-40B4-BE49-F238E27FC236}">
                    <a16:creationId xmlns:a16="http://schemas.microsoft.com/office/drawing/2014/main" id="{D6E50F2E-FCC6-D34C-7D68-AE94CBD9FC3E}"/>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120" name="Freeform: Shape 93">
                <a:extLst>
                  <a:ext uri="{FF2B5EF4-FFF2-40B4-BE49-F238E27FC236}">
                    <a16:creationId xmlns:a16="http://schemas.microsoft.com/office/drawing/2014/main" id="{35AE1608-3A69-DF57-A381-B112FD1EA82B}"/>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121" name="Freeform: Shape 94">
                <a:extLst>
                  <a:ext uri="{FF2B5EF4-FFF2-40B4-BE49-F238E27FC236}">
                    <a16:creationId xmlns:a16="http://schemas.microsoft.com/office/drawing/2014/main" id="{93A4E5E0-971B-8632-0AC5-807594864F9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122" name="Freeform: Shape 95">
                <a:extLst>
                  <a:ext uri="{FF2B5EF4-FFF2-40B4-BE49-F238E27FC236}">
                    <a16:creationId xmlns:a16="http://schemas.microsoft.com/office/drawing/2014/main" id="{A74EAE5C-B85C-EB96-D4D3-556CE24461CC}"/>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123" name="Freeform: Shape 96">
                <a:extLst>
                  <a:ext uri="{FF2B5EF4-FFF2-40B4-BE49-F238E27FC236}">
                    <a16:creationId xmlns:a16="http://schemas.microsoft.com/office/drawing/2014/main" id="{010AA6AE-16C5-3D60-3D5A-B7CD4550DFE2}"/>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124" name="Freeform: Shape 97">
                <a:extLst>
                  <a:ext uri="{FF2B5EF4-FFF2-40B4-BE49-F238E27FC236}">
                    <a16:creationId xmlns:a16="http://schemas.microsoft.com/office/drawing/2014/main" id="{F85B6409-1FA7-DCDF-CAC1-7FAFEAB4D737}"/>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5" name="Freeform: Shape 98">
                <a:extLst>
                  <a:ext uri="{FF2B5EF4-FFF2-40B4-BE49-F238E27FC236}">
                    <a16:creationId xmlns:a16="http://schemas.microsoft.com/office/drawing/2014/main" id="{7BD3429F-499D-BD71-9D24-475243A73131}"/>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6" name="Freeform: Shape 99">
                <a:extLst>
                  <a:ext uri="{FF2B5EF4-FFF2-40B4-BE49-F238E27FC236}">
                    <a16:creationId xmlns:a16="http://schemas.microsoft.com/office/drawing/2014/main" id="{19A8D0A8-7F2F-6345-29F2-25480C3FD1E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7" name="Freeform: Shape 100">
                <a:extLst>
                  <a:ext uri="{FF2B5EF4-FFF2-40B4-BE49-F238E27FC236}">
                    <a16:creationId xmlns:a16="http://schemas.microsoft.com/office/drawing/2014/main" id="{B35E1EFA-E6C0-0C7C-3005-C4157F3E809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8" name="Freeform: Shape 101">
                <a:extLst>
                  <a:ext uri="{FF2B5EF4-FFF2-40B4-BE49-F238E27FC236}">
                    <a16:creationId xmlns:a16="http://schemas.microsoft.com/office/drawing/2014/main" id="{1849A018-5C74-1862-2DDD-E7DDB0B8294A}"/>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9" name="Freeform: Shape 102">
                <a:extLst>
                  <a:ext uri="{FF2B5EF4-FFF2-40B4-BE49-F238E27FC236}">
                    <a16:creationId xmlns:a16="http://schemas.microsoft.com/office/drawing/2014/main" id="{D48B2454-A40B-DE91-BECE-3C4E68F4C978}"/>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0" name="Freeform: Shape 103">
                <a:extLst>
                  <a:ext uri="{FF2B5EF4-FFF2-40B4-BE49-F238E27FC236}">
                    <a16:creationId xmlns:a16="http://schemas.microsoft.com/office/drawing/2014/main" id="{8B1D40FE-DB20-626B-2408-EC85DA0E03E6}"/>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1" name="Freeform: Shape 104">
                <a:extLst>
                  <a:ext uri="{FF2B5EF4-FFF2-40B4-BE49-F238E27FC236}">
                    <a16:creationId xmlns:a16="http://schemas.microsoft.com/office/drawing/2014/main" id="{A8579DF4-402B-ACDF-FAF5-539B6A0A3A76}"/>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2" name="Freeform: Shape 105">
                <a:extLst>
                  <a:ext uri="{FF2B5EF4-FFF2-40B4-BE49-F238E27FC236}">
                    <a16:creationId xmlns:a16="http://schemas.microsoft.com/office/drawing/2014/main" id="{AFB16331-DDF8-6BB4-B43D-10EDAE7BFD3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3" name="Freeform: Shape 106">
                <a:extLst>
                  <a:ext uri="{FF2B5EF4-FFF2-40B4-BE49-F238E27FC236}">
                    <a16:creationId xmlns:a16="http://schemas.microsoft.com/office/drawing/2014/main" id="{2DD8850F-3815-D35C-525A-48B1012AB1D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4" name="Freeform: Shape 107">
                <a:extLst>
                  <a:ext uri="{FF2B5EF4-FFF2-40B4-BE49-F238E27FC236}">
                    <a16:creationId xmlns:a16="http://schemas.microsoft.com/office/drawing/2014/main" id="{277DE7CD-A889-5932-A560-EA670BDDA0A7}"/>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nvGrpSpPr>
          <p:cNvPr id="101" name="Group 100">
            <a:extLst>
              <a:ext uri="{FF2B5EF4-FFF2-40B4-BE49-F238E27FC236}">
                <a16:creationId xmlns:a16="http://schemas.microsoft.com/office/drawing/2014/main" id="{935BB85A-AB33-0F80-A770-870DDC7FA974}"/>
              </a:ext>
            </a:extLst>
          </p:cNvPr>
          <p:cNvGrpSpPr/>
          <p:nvPr/>
        </p:nvGrpSpPr>
        <p:grpSpPr>
          <a:xfrm>
            <a:off x="14371470" y="5327061"/>
            <a:ext cx="451446" cy="416228"/>
            <a:chOff x="2519406" y="4829195"/>
            <a:chExt cx="1366363" cy="1259770"/>
          </a:xfrm>
        </p:grpSpPr>
        <p:sp>
          <p:nvSpPr>
            <p:cNvPr id="102" name="Rounded Rectangle 101">
              <a:extLst>
                <a:ext uri="{FF2B5EF4-FFF2-40B4-BE49-F238E27FC236}">
                  <a16:creationId xmlns:a16="http://schemas.microsoft.com/office/drawing/2014/main" id="{D968243D-D5E4-3E36-DA1F-8AF5C1C9E2A1}"/>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3" name="Graphic 102" descr="Decision chart outline">
              <a:extLst>
                <a:ext uri="{FF2B5EF4-FFF2-40B4-BE49-F238E27FC236}">
                  <a16:creationId xmlns:a16="http://schemas.microsoft.com/office/drawing/2014/main" id="{558A0580-56B5-1978-5881-E6BE4D84F3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146" name="Group 145">
            <a:extLst>
              <a:ext uri="{FF2B5EF4-FFF2-40B4-BE49-F238E27FC236}">
                <a16:creationId xmlns:a16="http://schemas.microsoft.com/office/drawing/2014/main" id="{DFA34845-5835-1BB8-8723-906D7C7A8AD7}"/>
              </a:ext>
            </a:extLst>
          </p:cNvPr>
          <p:cNvGrpSpPr/>
          <p:nvPr/>
        </p:nvGrpSpPr>
        <p:grpSpPr>
          <a:xfrm>
            <a:off x="2233523" y="2440549"/>
            <a:ext cx="4512469" cy="1658945"/>
            <a:chOff x="2233523" y="2440549"/>
            <a:chExt cx="4512469" cy="1658945"/>
          </a:xfrm>
        </p:grpSpPr>
        <p:sp>
          <p:nvSpPr>
            <p:cNvPr id="139" name="TextBox 138">
              <a:extLst>
                <a:ext uri="{FF2B5EF4-FFF2-40B4-BE49-F238E27FC236}">
                  <a16:creationId xmlns:a16="http://schemas.microsoft.com/office/drawing/2014/main" id="{91A80841-35FC-0392-CAD0-B40B0CFE811F}"/>
                </a:ext>
              </a:extLst>
            </p:cNvPr>
            <p:cNvSpPr txBox="1"/>
            <p:nvPr/>
          </p:nvSpPr>
          <p:spPr>
            <a:xfrm>
              <a:off x="3629937" y="2663525"/>
              <a:ext cx="3116055" cy="486608"/>
            </a:xfrm>
            <a:prstGeom prst="rect">
              <a:avLst/>
            </a:prstGeom>
            <a:noFill/>
          </p:spPr>
          <p:txBody>
            <a:bodyPr wrap="square" rtlCol="0">
              <a:spAutoFit/>
            </a:bodyPr>
            <a:lstStyle/>
            <a:p>
              <a:pPr>
                <a:lnSpc>
                  <a:spcPct val="75000"/>
                </a:lnSpc>
              </a:pPr>
              <a:r>
                <a:rPr lang="en-BE" sz="3200" b="1" u="sng" dirty="0">
                  <a:solidFill>
                    <a:schemeClr val="accent3"/>
                  </a:solidFill>
                  <a:latin typeface="Caveat" pitchFamily="2" charset="77"/>
                </a:rPr>
                <a:t>Comparable</a:t>
              </a:r>
              <a:r>
                <a:rPr lang="en-BE" sz="3200" b="1" dirty="0">
                  <a:solidFill>
                    <a:schemeClr val="accent3"/>
                  </a:solidFill>
                  <a:latin typeface="Caveat" pitchFamily="2" charset="77"/>
                </a:rPr>
                <a:t> cost . . .</a:t>
              </a:r>
            </a:p>
          </p:txBody>
        </p:sp>
        <p:sp>
          <p:nvSpPr>
            <p:cNvPr id="142" name="Freeform 141">
              <a:extLst>
                <a:ext uri="{FF2B5EF4-FFF2-40B4-BE49-F238E27FC236}">
                  <a16:creationId xmlns:a16="http://schemas.microsoft.com/office/drawing/2014/main" id="{46A71DBE-8788-73A8-A888-D9B91C6B6A61}"/>
                </a:ext>
              </a:extLst>
            </p:cNvPr>
            <p:cNvSpPr/>
            <p:nvPr/>
          </p:nvSpPr>
          <p:spPr>
            <a:xfrm rot="8100000">
              <a:off x="2270460" y="2440549"/>
              <a:ext cx="1407039" cy="776949"/>
            </a:xfrm>
            <a:custGeom>
              <a:avLst/>
              <a:gdLst>
                <a:gd name="connsiteX0" fmla="*/ 0 w 1619442"/>
                <a:gd name="connsiteY0" fmla="*/ 0 h 910413"/>
                <a:gd name="connsiteX1" fmla="*/ 876300 w 1619442"/>
                <a:gd name="connsiteY1" fmla="*/ 901700 h 910413"/>
                <a:gd name="connsiteX2" fmla="*/ 1612900 w 1619442"/>
                <a:gd name="connsiteY2" fmla="*/ 457200 h 910413"/>
                <a:gd name="connsiteX0" fmla="*/ 0 w 1617944"/>
                <a:gd name="connsiteY0" fmla="*/ 0 h 677084"/>
                <a:gd name="connsiteX1" fmla="*/ 698500 w 1617944"/>
                <a:gd name="connsiteY1" fmla="*/ 660400 h 677084"/>
                <a:gd name="connsiteX2" fmla="*/ 1612900 w 1617944"/>
                <a:gd name="connsiteY2" fmla="*/ 457200 h 677084"/>
                <a:gd name="connsiteX0" fmla="*/ 0 w 1643183"/>
                <a:gd name="connsiteY0" fmla="*/ 0 h 672053"/>
                <a:gd name="connsiteX1" fmla="*/ 698500 w 1643183"/>
                <a:gd name="connsiteY1" fmla="*/ 660400 h 672053"/>
                <a:gd name="connsiteX2" fmla="*/ 1638300 w 1643183"/>
                <a:gd name="connsiteY2" fmla="*/ 342900 h 672053"/>
                <a:gd name="connsiteX0" fmla="*/ 0 w 1638300"/>
                <a:gd name="connsiteY0" fmla="*/ 0 h 682079"/>
                <a:gd name="connsiteX1" fmla="*/ 698500 w 1638300"/>
                <a:gd name="connsiteY1" fmla="*/ 660400 h 682079"/>
                <a:gd name="connsiteX2" fmla="*/ 1638300 w 1638300"/>
                <a:gd name="connsiteY2" fmla="*/ 342900 h 682079"/>
                <a:gd name="connsiteX0" fmla="*/ 0 w 1638300"/>
                <a:gd name="connsiteY0" fmla="*/ 0 h 682079"/>
                <a:gd name="connsiteX1" fmla="*/ 698500 w 1638300"/>
                <a:gd name="connsiteY1" fmla="*/ 660400 h 682079"/>
                <a:gd name="connsiteX2" fmla="*/ 1638300 w 1638300"/>
                <a:gd name="connsiteY2" fmla="*/ 342900 h 682079"/>
                <a:gd name="connsiteX0" fmla="*/ 0 w 1498600"/>
                <a:gd name="connsiteY0" fmla="*/ 0 h 682079"/>
                <a:gd name="connsiteX1" fmla="*/ 558800 w 1498600"/>
                <a:gd name="connsiteY1" fmla="*/ 660400 h 682079"/>
                <a:gd name="connsiteX2" fmla="*/ 1498600 w 1498600"/>
                <a:gd name="connsiteY2" fmla="*/ 342900 h 682079"/>
                <a:gd name="connsiteX0" fmla="*/ 0 w 1498600"/>
                <a:gd name="connsiteY0" fmla="*/ 0 h 776760"/>
                <a:gd name="connsiteX1" fmla="*/ 596900 w 1498600"/>
                <a:gd name="connsiteY1" fmla="*/ 762000 h 776760"/>
                <a:gd name="connsiteX2" fmla="*/ 1498600 w 1498600"/>
                <a:gd name="connsiteY2" fmla="*/ 342900 h 776760"/>
                <a:gd name="connsiteX0" fmla="*/ 0 w 1569848"/>
                <a:gd name="connsiteY0" fmla="*/ 0 h 773907"/>
                <a:gd name="connsiteX1" fmla="*/ 596900 w 1569848"/>
                <a:gd name="connsiteY1" fmla="*/ 762000 h 773907"/>
                <a:gd name="connsiteX2" fmla="*/ 1569848 w 1569848"/>
                <a:gd name="connsiteY2" fmla="*/ 269364 h 773907"/>
                <a:gd name="connsiteX0" fmla="*/ 0 w 1407039"/>
                <a:gd name="connsiteY0" fmla="*/ 0 h 771793"/>
                <a:gd name="connsiteX1" fmla="*/ 596900 w 1407039"/>
                <a:gd name="connsiteY1" fmla="*/ 762000 h 771793"/>
                <a:gd name="connsiteX2" fmla="*/ 1407039 w 1407039"/>
                <a:gd name="connsiteY2" fmla="*/ 188385 h 771793"/>
                <a:gd name="connsiteX0" fmla="*/ 0 w 1407039"/>
                <a:gd name="connsiteY0" fmla="*/ 0 h 776949"/>
                <a:gd name="connsiteX1" fmla="*/ 596900 w 1407039"/>
                <a:gd name="connsiteY1" fmla="*/ 762000 h 776949"/>
                <a:gd name="connsiteX2" fmla="*/ 1407039 w 1407039"/>
                <a:gd name="connsiteY2" fmla="*/ 188385 h 776949"/>
              </a:gdLst>
              <a:ahLst/>
              <a:cxnLst>
                <a:cxn ang="0">
                  <a:pos x="connsiteX0" y="connsiteY0"/>
                </a:cxn>
                <a:cxn ang="0">
                  <a:pos x="connsiteX1" y="connsiteY1"/>
                </a:cxn>
                <a:cxn ang="0">
                  <a:pos x="connsiteX2" y="connsiteY2"/>
                </a:cxn>
              </a:cxnLst>
              <a:rect l="l" t="t" r="r" b="b"/>
              <a:pathLst>
                <a:path w="1407039" h="776949">
                  <a:moveTo>
                    <a:pt x="0" y="0"/>
                  </a:moveTo>
                  <a:cubicBezTo>
                    <a:pt x="151341" y="438150"/>
                    <a:pt x="328083" y="685800"/>
                    <a:pt x="596900" y="762000"/>
                  </a:cubicBezTo>
                  <a:cubicBezTo>
                    <a:pt x="865717" y="838200"/>
                    <a:pt x="1184857" y="619499"/>
                    <a:pt x="1407039" y="188385"/>
                  </a:cubicBezTo>
                </a:path>
              </a:pathLst>
            </a:custGeom>
            <a:noFill/>
            <a:ln w="28575">
              <a:solidFill>
                <a:schemeClr val="accent3"/>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3" name="Rounded Rectangle 142">
              <a:extLst>
                <a:ext uri="{FF2B5EF4-FFF2-40B4-BE49-F238E27FC236}">
                  <a16:creationId xmlns:a16="http://schemas.microsoft.com/office/drawing/2014/main" id="{45A1A24B-9783-C2E3-0DB7-7D83F31A2801}"/>
                </a:ext>
              </a:extLst>
            </p:cNvPr>
            <p:cNvSpPr/>
            <p:nvPr/>
          </p:nvSpPr>
          <p:spPr>
            <a:xfrm>
              <a:off x="2233523" y="3576484"/>
              <a:ext cx="1493427" cy="523010"/>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0" name="Group 89">
            <a:extLst>
              <a:ext uri="{FF2B5EF4-FFF2-40B4-BE49-F238E27FC236}">
                <a16:creationId xmlns:a16="http://schemas.microsoft.com/office/drawing/2014/main" id="{BBD63FBB-B13A-D5C0-8A63-C99A8BE334E8}"/>
              </a:ext>
            </a:extLst>
          </p:cNvPr>
          <p:cNvGrpSpPr/>
          <p:nvPr/>
        </p:nvGrpSpPr>
        <p:grpSpPr>
          <a:xfrm>
            <a:off x="13736582" y="6334388"/>
            <a:ext cx="451446" cy="416228"/>
            <a:chOff x="2519406" y="4829195"/>
            <a:chExt cx="1366363" cy="1259770"/>
          </a:xfrm>
        </p:grpSpPr>
        <p:sp>
          <p:nvSpPr>
            <p:cNvPr id="91" name="Rounded Rectangle 90">
              <a:extLst>
                <a:ext uri="{FF2B5EF4-FFF2-40B4-BE49-F238E27FC236}">
                  <a16:creationId xmlns:a16="http://schemas.microsoft.com/office/drawing/2014/main" id="{89837FCA-9C1D-076F-A3E4-08608996AC3B}"/>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92" name="Graphic 91" descr="Decision chart outline">
              <a:extLst>
                <a:ext uri="{FF2B5EF4-FFF2-40B4-BE49-F238E27FC236}">
                  <a16:creationId xmlns:a16="http://schemas.microsoft.com/office/drawing/2014/main" id="{481FDB79-6EE1-2F87-D1BA-8C3A7A652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sp>
        <p:nvSpPr>
          <p:cNvPr id="186" name="Rectangle 185">
            <a:extLst>
              <a:ext uri="{FF2B5EF4-FFF2-40B4-BE49-F238E27FC236}">
                <a16:creationId xmlns:a16="http://schemas.microsoft.com/office/drawing/2014/main" id="{855937EE-8B00-0724-7961-AED77A47CA08}"/>
              </a:ext>
            </a:extLst>
          </p:cNvPr>
          <p:cNvSpPr/>
          <p:nvPr/>
        </p:nvSpPr>
        <p:spPr>
          <a:xfrm>
            <a:off x="10266556" y="2557346"/>
            <a:ext cx="431181" cy="3171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87" name="Group 186">
            <a:extLst>
              <a:ext uri="{FF2B5EF4-FFF2-40B4-BE49-F238E27FC236}">
                <a16:creationId xmlns:a16="http://schemas.microsoft.com/office/drawing/2014/main" id="{BFA5237C-735E-7542-B131-401982F54956}"/>
              </a:ext>
            </a:extLst>
          </p:cNvPr>
          <p:cNvGrpSpPr/>
          <p:nvPr/>
        </p:nvGrpSpPr>
        <p:grpSpPr>
          <a:xfrm>
            <a:off x="10300072" y="4888748"/>
            <a:ext cx="409110" cy="628366"/>
            <a:chOff x="10257900" y="4885853"/>
            <a:chExt cx="476290" cy="731554"/>
          </a:xfrm>
        </p:grpSpPr>
        <p:sp>
          <p:nvSpPr>
            <p:cNvPr id="188" name="TextBox 187">
              <a:extLst>
                <a:ext uri="{FF2B5EF4-FFF2-40B4-BE49-F238E27FC236}">
                  <a16:creationId xmlns:a16="http://schemas.microsoft.com/office/drawing/2014/main" id="{F6C32D86-D188-4BB8-4A27-FC62002CD99A}"/>
                </a:ext>
              </a:extLst>
            </p:cNvPr>
            <p:cNvSpPr txBox="1"/>
            <p:nvPr/>
          </p:nvSpPr>
          <p:spPr>
            <a:xfrm>
              <a:off x="10257900" y="4885853"/>
              <a:ext cx="476290" cy="314039"/>
            </a:xfrm>
            <a:prstGeom prst="rect">
              <a:avLst/>
            </a:prstGeom>
            <a:solidFill>
              <a:schemeClr val="bg1"/>
            </a:solidFill>
          </p:spPr>
          <p:txBody>
            <a:bodyPr wrap="none" rtlCol="0">
              <a:spAutoFit/>
            </a:bodyPr>
            <a:lstStyle/>
            <a:p>
              <a:r>
                <a:rPr lang="en-US" sz="1400" b="1" dirty="0">
                  <a:latin typeface="UGent Panno Text" panose="02000506040000040003" pitchFamily="2" charset="0"/>
                </a:rPr>
                <a:t>DQN</a:t>
              </a:r>
              <a:endParaRPr lang="en-BE" sz="1400" b="1" dirty="0">
                <a:latin typeface="UGent Panno Text" panose="02000506040000040003" pitchFamily="2" charset="0"/>
              </a:endParaRPr>
            </a:p>
          </p:txBody>
        </p:sp>
        <p:grpSp>
          <p:nvGrpSpPr>
            <p:cNvPr id="189" name="Group 188">
              <a:extLst>
                <a:ext uri="{FF2B5EF4-FFF2-40B4-BE49-F238E27FC236}">
                  <a16:creationId xmlns:a16="http://schemas.microsoft.com/office/drawing/2014/main" id="{2CDFAB6E-43AD-4182-0FCE-B2063F6CD246}"/>
                </a:ext>
              </a:extLst>
            </p:cNvPr>
            <p:cNvGrpSpPr>
              <a:grpSpLocks noChangeAspect="1"/>
            </p:cNvGrpSpPr>
            <p:nvPr/>
          </p:nvGrpSpPr>
          <p:grpSpPr>
            <a:xfrm>
              <a:off x="10279701" y="5202512"/>
              <a:ext cx="450000" cy="414895"/>
              <a:chOff x="8132683" y="2903708"/>
              <a:chExt cx="2085112" cy="1922448"/>
            </a:xfrm>
          </p:grpSpPr>
          <p:sp>
            <p:nvSpPr>
              <p:cNvPr id="190" name="Rounded Rectangle 189">
                <a:extLst>
                  <a:ext uri="{FF2B5EF4-FFF2-40B4-BE49-F238E27FC236}">
                    <a16:creationId xmlns:a16="http://schemas.microsoft.com/office/drawing/2014/main" id="{7CD5D888-97C2-B60E-741B-EAA7651D85C9}"/>
                  </a:ext>
                </a:extLst>
              </p:cNvPr>
              <p:cNvSpPr/>
              <p:nvPr/>
            </p:nvSpPr>
            <p:spPr>
              <a:xfrm>
                <a:off x="8132683"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91" name="Group 190">
                <a:extLst>
                  <a:ext uri="{FF2B5EF4-FFF2-40B4-BE49-F238E27FC236}">
                    <a16:creationId xmlns:a16="http://schemas.microsoft.com/office/drawing/2014/main" id="{98DA0E45-65EE-CDCC-F81C-4EBB2B2022A0}"/>
                  </a:ext>
                </a:extLst>
              </p:cNvPr>
              <p:cNvGrpSpPr/>
              <p:nvPr/>
            </p:nvGrpSpPr>
            <p:grpSpPr>
              <a:xfrm>
                <a:off x="8339159" y="3138112"/>
                <a:ext cx="1772251" cy="1473558"/>
                <a:chOff x="6383257" y="1250651"/>
                <a:chExt cx="1974694" cy="1641880"/>
              </a:xfrm>
            </p:grpSpPr>
            <p:sp>
              <p:nvSpPr>
                <p:cNvPr id="192" name="Freeform: Shape 77">
                  <a:extLst>
                    <a:ext uri="{FF2B5EF4-FFF2-40B4-BE49-F238E27FC236}">
                      <a16:creationId xmlns:a16="http://schemas.microsoft.com/office/drawing/2014/main" id="{321CFF14-3A9C-E865-57B3-B8BDB3854633}"/>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193" name="Freeform: Shape 78">
                  <a:extLst>
                    <a:ext uri="{FF2B5EF4-FFF2-40B4-BE49-F238E27FC236}">
                      <a16:creationId xmlns:a16="http://schemas.microsoft.com/office/drawing/2014/main" id="{41365430-9937-38BB-80F3-9B55822C4C57}"/>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194" name="Freeform: Shape 81">
                  <a:extLst>
                    <a:ext uri="{FF2B5EF4-FFF2-40B4-BE49-F238E27FC236}">
                      <a16:creationId xmlns:a16="http://schemas.microsoft.com/office/drawing/2014/main" id="{5CCCF023-6C00-E62C-FE79-5EA2BCE9D427}"/>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195" name="Freeform: Shape 82">
                  <a:extLst>
                    <a:ext uri="{FF2B5EF4-FFF2-40B4-BE49-F238E27FC236}">
                      <a16:creationId xmlns:a16="http://schemas.microsoft.com/office/drawing/2014/main" id="{45BF9E11-9BD5-D763-29F5-DAA0857E6FC4}"/>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196" name="Freeform: Shape 83">
                  <a:extLst>
                    <a:ext uri="{FF2B5EF4-FFF2-40B4-BE49-F238E27FC236}">
                      <a16:creationId xmlns:a16="http://schemas.microsoft.com/office/drawing/2014/main" id="{95D65B46-A29B-5592-190F-FA5148EDA06E}"/>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197" name="Freeform: Shape 84">
                  <a:extLst>
                    <a:ext uri="{FF2B5EF4-FFF2-40B4-BE49-F238E27FC236}">
                      <a16:creationId xmlns:a16="http://schemas.microsoft.com/office/drawing/2014/main" id="{87759B3C-9660-1480-3D07-6575E995636A}"/>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198" name="Freeform: Shape 85">
                  <a:extLst>
                    <a:ext uri="{FF2B5EF4-FFF2-40B4-BE49-F238E27FC236}">
                      <a16:creationId xmlns:a16="http://schemas.microsoft.com/office/drawing/2014/main" id="{A22A3D37-CDA6-37AA-62A0-C0E2EB400C2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199" name="Freeform: Shape 86">
                  <a:extLst>
                    <a:ext uri="{FF2B5EF4-FFF2-40B4-BE49-F238E27FC236}">
                      <a16:creationId xmlns:a16="http://schemas.microsoft.com/office/drawing/2014/main" id="{923BC4C4-89F2-4802-6A71-87B2313F29C3}"/>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200" name="Freeform: Shape 87">
                  <a:extLst>
                    <a:ext uri="{FF2B5EF4-FFF2-40B4-BE49-F238E27FC236}">
                      <a16:creationId xmlns:a16="http://schemas.microsoft.com/office/drawing/2014/main" id="{5EB80CD1-971C-CDE6-E295-9A6FD5413ED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201" name="Freeform: Shape 88">
                  <a:extLst>
                    <a:ext uri="{FF2B5EF4-FFF2-40B4-BE49-F238E27FC236}">
                      <a16:creationId xmlns:a16="http://schemas.microsoft.com/office/drawing/2014/main" id="{AD61E9DC-1EC5-94F3-3285-B3BF23A67AC6}"/>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202" name="Freeform: Shape 89">
                  <a:extLst>
                    <a:ext uri="{FF2B5EF4-FFF2-40B4-BE49-F238E27FC236}">
                      <a16:creationId xmlns:a16="http://schemas.microsoft.com/office/drawing/2014/main" id="{03C88894-4752-8A43-B59A-A415AA84836A}"/>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203" name="Freeform: Shape 90">
                  <a:extLst>
                    <a:ext uri="{FF2B5EF4-FFF2-40B4-BE49-F238E27FC236}">
                      <a16:creationId xmlns:a16="http://schemas.microsoft.com/office/drawing/2014/main" id="{5E9FEE67-94B2-6447-F26E-43F9366B050F}"/>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204" name="Freeform: Shape 91">
                  <a:extLst>
                    <a:ext uri="{FF2B5EF4-FFF2-40B4-BE49-F238E27FC236}">
                      <a16:creationId xmlns:a16="http://schemas.microsoft.com/office/drawing/2014/main" id="{A879EFA7-5246-C410-0DC6-62008B2C502D}"/>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205" name="Freeform: Shape 92">
                  <a:extLst>
                    <a:ext uri="{FF2B5EF4-FFF2-40B4-BE49-F238E27FC236}">
                      <a16:creationId xmlns:a16="http://schemas.microsoft.com/office/drawing/2014/main" id="{07C250A4-02AA-1B40-49ED-504C578C19E4}"/>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206" name="Freeform: Shape 93">
                  <a:extLst>
                    <a:ext uri="{FF2B5EF4-FFF2-40B4-BE49-F238E27FC236}">
                      <a16:creationId xmlns:a16="http://schemas.microsoft.com/office/drawing/2014/main" id="{F0F800B6-9BBF-A264-DDD4-6DC8231C988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207" name="Freeform: Shape 94">
                  <a:extLst>
                    <a:ext uri="{FF2B5EF4-FFF2-40B4-BE49-F238E27FC236}">
                      <a16:creationId xmlns:a16="http://schemas.microsoft.com/office/drawing/2014/main" id="{8ECDE4BE-E4BC-DCCC-F55F-F496B1FDB9C0}"/>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208" name="Freeform: Shape 95">
                  <a:extLst>
                    <a:ext uri="{FF2B5EF4-FFF2-40B4-BE49-F238E27FC236}">
                      <a16:creationId xmlns:a16="http://schemas.microsoft.com/office/drawing/2014/main" id="{D047E747-5352-4162-436A-E692FB7FBC4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209" name="Freeform: Shape 96">
                  <a:extLst>
                    <a:ext uri="{FF2B5EF4-FFF2-40B4-BE49-F238E27FC236}">
                      <a16:creationId xmlns:a16="http://schemas.microsoft.com/office/drawing/2014/main" id="{109A61D4-D58A-6C85-3834-268E519E925D}"/>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210" name="Freeform: Shape 97">
                  <a:extLst>
                    <a:ext uri="{FF2B5EF4-FFF2-40B4-BE49-F238E27FC236}">
                      <a16:creationId xmlns:a16="http://schemas.microsoft.com/office/drawing/2014/main" id="{4D03D8CD-9BA4-F3C8-7033-BBE65987271A}"/>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1" name="Freeform: Shape 98">
                  <a:extLst>
                    <a:ext uri="{FF2B5EF4-FFF2-40B4-BE49-F238E27FC236}">
                      <a16:creationId xmlns:a16="http://schemas.microsoft.com/office/drawing/2014/main" id="{D9715E6E-5B3A-6E3B-E3E8-569DA9C37A29}"/>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2" name="Freeform: Shape 99">
                  <a:extLst>
                    <a:ext uri="{FF2B5EF4-FFF2-40B4-BE49-F238E27FC236}">
                      <a16:creationId xmlns:a16="http://schemas.microsoft.com/office/drawing/2014/main" id="{7E5A92E8-E878-0F7A-07DD-70F7F9CD9D8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3" name="Freeform: Shape 100">
                  <a:extLst>
                    <a:ext uri="{FF2B5EF4-FFF2-40B4-BE49-F238E27FC236}">
                      <a16:creationId xmlns:a16="http://schemas.microsoft.com/office/drawing/2014/main" id="{3230A2F6-6EAA-7D61-E14C-4162154C53AB}"/>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4" name="Freeform: Shape 101">
                  <a:extLst>
                    <a:ext uri="{FF2B5EF4-FFF2-40B4-BE49-F238E27FC236}">
                      <a16:creationId xmlns:a16="http://schemas.microsoft.com/office/drawing/2014/main" id="{F9C21B40-481C-39AE-A680-C397267612C8}"/>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5" name="Freeform: Shape 102">
                  <a:extLst>
                    <a:ext uri="{FF2B5EF4-FFF2-40B4-BE49-F238E27FC236}">
                      <a16:creationId xmlns:a16="http://schemas.microsoft.com/office/drawing/2014/main" id="{92F68613-5DC5-B74C-BD97-47ABFE1BB314}"/>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6" name="Freeform: Shape 103">
                  <a:extLst>
                    <a:ext uri="{FF2B5EF4-FFF2-40B4-BE49-F238E27FC236}">
                      <a16:creationId xmlns:a16="http://schemas.microsoft.com/office/drawing/2014/main" id="{39EF49A7-6DF2-BE4A-628D-199A5FC158C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7" name="Freeform: Shape 104">
                  <a:extLst>
                    <a:ext uri="{FF2B5EF4-FFF2-40B4-BE49-F238E27FC236}">
                      <a16:creationId xmlns:a16="http://schemas.microsoft.com/office/drawing/2014/main" id="{DC557305-E09D-B2B3-D995-3323A5D61955}"/>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8" name="Freeform: Shape 105">
                  <a:extLst>
                    <a:ext uri="{FF2B5EF4-FFF2-40B4-BE49-F238E27FC236}">
                      <a16:creationId xmlns:a16="http://schemas.microsoft.com/office/drawing/2014/main" id="{6D387983-BC26-972D-CBE8-BD44049767C0}"/>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9" name="Freeform: Shape 106">
                  <a:extLst>
                    <a:ext uri="{FF2B5EF4-FFF2-40B4-BE49-F238E27FC236}">
                      <a16:creationId xmlns:a16="http://schemas.microsoft.com/office/drawing/2014/main" id="{91C92B92-BED5-1196-89A2-799FEF34C8C0}"/>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20" name="Freeform: Shape 107">
                  <a:extLst>
                    <a:ext uri="{FF2B5EF4-FFF2-40B4-BE49-F238E27FC236}">
                      <a16:creationId xmlns:a16="http://schemas.microsoft.com/office/drawing/2014/main" id="{5A7A2F89-FA0A-8573-FC02-512C8CACB657}"/>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grpSp>
        <p:nvGrpSpPr>
          <p:cNvPr id="221" name="Group 220">
            <a:extLst>
              <a:ext uri="{FF2B5EF4-FFF2-40B4-BE49-F238E27FC236}">
                <a16:creationId xmlns:a16="http://schemas.microsoft.com/office/drawing/2014/main" id="{9293E1F7-E462-7BC6-09A5-5BCEE381D0EB}"/>
              </a:ext>
            </a:extLst>
          </p:cNvPr>
          <p:cNvGrpSpPr/>
          <p:nvPr/>
        </p:nvGrpSpPr>
        <p:grpSpPr>
          <a:xfrm>
            <a:off x="10217885" y="3729576"/>
            <a:ext cx="573484" cy="743628"/>
            <a:chOff x="10219371" y="3724370"/>
            <a:chExt cx="667658" cy="865742"/>
          </a:xfrm>
        </p:grpSpPr>
        <p:sp>
          <p:nvSpPr>
            <p:cNvPr id="222" name="TextBox 221">
              <a:extLst>
                <a:ext uri="{FF2B5EF4-FFF2-40B4-BE49-F238E27FC236}">
                  <a16:creationId xmlns:a16="http://schemas.microsoft.com/office/drawing/2014/main" id="{DFAFCADF-E7A3-ADAA-DB76-39F45B54452A}"/>
                </a:ext>
              </a:extLst>
            </p:cNvPr>
            <p:cNvSpPr txBox="1"/>
            <p:nvPr/>
          </p:nvSpPr>
          <p:spPr>
            <a:xfrm>
              <a:off x="10219371" y="3724370"/>
              <a:ext cx="667658" cy="437692"/>
            </a:xfrm>
            <a:prstGeom prst="rect">
              <a:avLst/>
            </a:prstGeom>
            <a:noFill/>
          </p:spPr>
          <p:txBody>
            <a:bodyPr wrap="none" rtlCol="0">
              <a:spAutoFit/>
            </a:bodyPr>
            <a:lstStyle/>
            <a:p>
              <a:pPr algn="ctr">
                <a:lnSpc>
                  <a:spcPct val="75000"/>
                </a:lnSpc>
              </a:pPr>
              <a:r>
                <a:rPr lang="en-US" sz="1400" b="1" dirty="0">
                  <a:latin typeface="UGent Panno Text" panose="02000506040000040003" pitchFamily="2" charset="0"/>
                </a:rPr>
                <a:t>DDT</a:t>
              </a:r>
            </a:p>
            <a:p>
              <a:pPr algn="ctr">
                <a:lnSpc>
                  <a:spcPct val="75000"/>
                </a:lnSpc>
              </a:pPr>
              <a:r>
                <a:rPr lang="en-US" sz="1400" dirty="0">
                  <a:latin typeface="UGent Panno Text" panose="02000506040000040003" pitchFamily="2" charset="0"/>
                </a:rPr>
                <a:t>depth 2</a:t>
              </a:r>
              <a:endParaRPr lang="en-BE" sz="1400" dirty="0">
                <a:latin typeface="UGent Panno Text" panose="02000506040000040003" pitchFamily="2" charset="0"/>
              </a:endParaRPr>
            </a:p>
          </p:txBody>
        </p:sp>
        <p:grpSp>
          <p:nvGrpSpPr>
            <p:cNvPr id="223" name="Group 222">
              <a:extLst>
                <a:ext uri="{FF2B5EF4-FFF2-40B4-BE49-F238E27FC236}">
                  <a16:creationId xmlns:a16="http://schemas.microsoft.com/office/drawing/2014/main" id="{64417538-A50C-E987-A663-38A5842F0B1B}"/>
                </a:ext>
              </a:extLst>
            </p:cNvPr>
            <p:cNvGrpSpPr/>
            <p:nvPr/>
          </p:nvGrpSpPr>
          <p:grpSpPr>
            <a:xfrm>
              <a:off x="10327477" y="4173884"/>
              <a:ext cx="451446" cy="416228"/>
              <a:chOff x="2519406" y="4829195"/>
              <a:chExt cx="1366363" cy="1259770"/>
            </a:xfrm>
          </p:grpSpPr>
          <p:sp>
            <p:nvSpPr>
              <p:cNvPr id="224" name="Rounded Rectangle 223">
                <a:extLst>
                  <a:ext uri="{FF2B5EF4-FFF2-40B4-BE49-F238E27FC236}">
                    <a16:creationId xmlns:a16="http://schemas.microsoft.com/office/drawing/2014/main" id="{B19BEA46-2060-C441-B1C1-9E6EC9554AFF}"/>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25" name="Graphic 224" descr="Decision chart outline">
                <a:extLst>
                  <a:ext uri="{FF2B5EF4-FFF2-40B4-BE49-F238E27FC236}">
                    <a16:creationId xmlns:a16="http://schemas.microsoft.com/office/drawing/2014/main" id="{1B2F5827-3EC3-C074-BAAB-1FD17E563B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grpSp>
        <p:nvGrpSpPr>
          <p:cNvPr id="226" name="Group 225">
            <a:extLst>
              <a:ext uri="{FF2B5EF4-FFF2-40B4-BE49-F238E27FC236}">
                <a16:creationId xmlns:a16="http://schemas.microsoft.com/office/drawing/2014/main" id="{A0726A31-937E-EEFA-DA8E-CA178F52BA40}"/>
              </a:ext>
            </a:extLst>
          </p:cNvPr>
          <p:cNvGrpSpPr/>
          <p:nvPr/>
        </p:nvGrpSpPr>
        <p:grpSpPr>
          <a:xfrm>
            <a:off x="10216480" y="2632150"/>
            <a:ext cx="576294" cy="752349"/>
            <a:chOff x="10217736" y="2627868"/>
            <a:chExt cx="670929" cy="875897"/>
          </a:xfrm>
        </p:grpSpPr>
        <p:sp>
          <p:nvSpPr>
            <p:cNvPr id="227" name="TextBox 226">
              <a:extLst>
                <a:ext uri="{FF2B5EF4-FFF2-40B4-BE49-F238E27FC236}">
                  <a16:creationId xmlns:a16="http://schemas.microsoft.com/office/drawing/2014/main" id="{D40EAA30-A387-F69D-35E5-12F1A5E3389C}"/>
                </a:ext>
              </a:extLst>
            </p:cNvPr>
            <p:cNvSpPr txBox="1"/>
            <p:nvPr/>
          </p:nvSpPr>
          <p:spPr>
            <a:xfrm>
              <a:off x="10217736" y="2627868"/>
              <a:ext cx="670929" cy="437692"/>
            </a:xfrm>
            <a:prstGeom prst="rect">
              <a:avLst/>
            </a:prstGeom>
            <a:noFill/>
          </p:spPr>
          <p:txBody>
            <a:bodyPr wrap="none" rtlCol="0">
              <a:spAutoFit/>
            </a:bodyPr>
            <a:lstStyle/>
            <a:p>
              <a:pPr algn="ctr">
                <a:lnSpc>
                  <a:spcPct val="75000"/>
                </a:lnSpc>
              </a:pPr>
              <a:r>
                <a:rPr lang="en-US" sz="1400" b="1" dirty="0">
                  <a:latin typeface="UGent Panno Text" panose="02000506040000040003" pitchFamily="2" charset="0"/>
                </a:rPr>
                <a:t>DDT</a:t>
              </a:r>
            </a:p>
            <a:p>
              <a:pPr algn="ctr">
                <a:lnSpc>
                  <a:spcPct val="75000"/>
                </a:lnSpc>
              </a:pPr>
              <a:r>
                <a:rPr lang="en-US" sz="1400" dirty="0">
                  <a:latin typeface="UGent Panno Text" panose="02000506040000040003" pitchFamily="2" charset="0"/>
                </a:rPr>
                <a:t>depth 3</a:t>
              </a:r>
              <a:endParaRPr lang="en-BE" sz="1400" dirty="0">
                <a:latin typeface="UGent Panno Text" panose="02000506040000040003" pitchFamily="2" charset="0"/>
              </a:endParaRPr>
            </a:p>
          </p:txBody>
        </p:sp>
        <p:grpSp>
          <p:nvGrpSpPr>
            <p:cNvPr id="228" name="Group 227">
              <a:extLst>
                <a:ext uri="{FF2B5EF4-FFF2-40B4-BE49-F238E27FC236}">
                  <a16:creationId xmlns:a16="http://schemas.microsoft.com/office/drawing/2014/main" id="{040D2EE7-5E6C-D15B-E6CC-C5C177B9A088}"/>
                </a:ext>
              </a:extLst>
            </p:cNvPr>
            <p:cNvGrpSpPr/>
            <p:nvPr/>
          </p:nvGrpSpPr>
          <p:grpSpPr>
            <a:xfrm>
              <a:off x="10327477" y="3087537"/>
              <a:ext cx="451446" cy="416228"/>
              <a:chOff x="2519406" y="4829195"/>
              <a:chExt cx="1366363" cy="1259770"/>
            </a:xfrm>
          </p:grpSpPr>
          <p:sp>
            <p:nvSpPr>
              <p:cNvPr id="229" name="Rounded Rectangle 228">
                <a:extLst>
                  <a:ext uri="{FF2B5EF4-FFF2-40B4-BE49-F238E27FC236}">
                    <a16:creationId xmlns:a16="http://schemas.microsoft.com/office/drawing/2014/main" id="{E2169810-537B-C958-0C1A-6D0FBC619FFB}"/>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30" name="Graphic 229" descr="Decision chart outline">
                <a:extLst>
                  <a:ext uri="{FF2B5EF4-FFF2-40B4-BE49-F238E27FC236}">
                    <a16:creationId xmlns:a16="http://schemas.microsoft.com/office/drawing/2014/main" id="{1C6D1FA9-D862-3F1E-2A3A-B6B24CF22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grpSp>
        <p:nvGrpSpPr>
          <p:cNvPr id="145" name="Group 144">
            <a:extLst>
              <a:ext uri="{FF2B5EF4-FFF2-40B4-BE49-F238E27FC236}">
                <a16:creationId xmlns:a16="http://schemas.microsoft.com/office/drawing/2014/main" id="{BA2E5C9D-E161-9223-518A-604C3556EF74}"/>
              </a:ext>
            </a:extLst>
          </p:cNvPr>
          <p:cNvGrpSpPr/>
          <p:nvPr/>
        </p:nvGrpSpPr>
        <p:grpSpPr>
          <a:xfrm>
            <a:off x="3623541" y="2268040"/>
            <a:ext cx="7170607" cy="2456745"/>
            <a:chOff x="3623541" y="2268040"/>
            <a:chExt cx="7170607" cy="2456745"/>
          </a:xfrm>
        </p:grpSpPr>
        <p:sp>
          <p:nvSpPr>
            <p:cNvPr id="140" name="TextBox 139">
              <a:extLst>
                <a:ext uri="{FF2B5EF4-FFF2-40B4-BE49-F238E27FC236}">
                  <a16:creationId xmlns:a16="http://schemas.microsoft.com/office/drawing/2014/main" id="{403B233E-9870-B9AA-267F-C478A539D932}"/>
                </a:ext>
              </a:extLst>
            </p:cNvPr>
            <p:cNvSpPr txBox="1"/>
            <p:nvPr/>
          </p:nvSpPr>
          <p:spPr>
            <a:xfrm>
              <a:off x="3623541" y="3132651"/>
              <a:ext cx="4029337" cy="486608"/>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with </a:t>
              </a:r>
              <a:r>
                <a:rPr lang="en-BE" sz="3200" b="1" u="sng" dirty="0">
                  <a:solidFill>
                    <a:schemeClr val="accent3"/>
                  </a:solidFill>
                  <a:latin typeface="Caveat" pitchFamily="2" charset="77"/>
                </a:rPr>
                <a:t>simpler</a:t>
              </a:r>
              <a:r>
                <a:rPr lang="en-BE" sz="3200" b="1" dirty="0">
                  <a:solidFill>
                    <a:schemeClr val="accent3"/>
                  </a:solidFill>
                  <a:latin typeface="Caveat" pitchFamily="2" charset="77"/>
                </a:rPr>
                <a:t> policies</a:t>
              </a:r>
            </a:p>
          </p:txBody>
        </p:sp>
        <p:sp>
          <p:nvSpPr>
            <p:cNvPr id="141" name="Freeform 140">
              <a:extLst>
                <a:ext uri="{FF2B5EF4-FFF2-40B4-BE49-F238E27FC236}">
                  <a16:creationId xmlns:a16="http://schemas.microsoft.com/office/drawing/2014/main" id="{9A9354E3-37CB-D947-0CBA-9470161E16B6}"/>
                </a:ext>
              </a:extLst>
            </p:cNvPr>
            <p:cNvSpPr/>
            <p:nvPr/>
          </p:nvSpPr>
          <p:spPr>
            <a:xfrm>
              <a:off x="5240074" y="3640617"/>
              <a:ext cx="1197429" cy="342258"/>
            </a:xfrm>
            <a:custGeom>
              <a:avLst/>
              <a:gdLst>
                <a:gd name="connsiteX0" fmla="*/ 0 w 1619442"/>
                <a:gd name="connsiteY0" fmla="*/ 0 h 910413"/>
                <a:gd name="connsiteX1" fmla="*/ 876300 w 1619442"/>
                <a:gd name="connsiteY1" fmla="*/ 901700 h 910413"/>
                <a:gd name="connsiteX2" fmla="*/ 1612900 w 1619442"/>
                <a:gd name="connsiteY2" fmla="*/ 457200 h 910413"/>
                <a:gd name="connsiteX0" fmla="*/ 0 w 1617944"/>
                <a:gd name="connsiteY0" fmla="*/ 0 h 677084"/>
                <a:gd name="connsiteX1" fmla="*/ 698500 w 1617944"/>
                <a:gd name="connsiteY1" fmla="*/ 660400 h 677084"/>
                <a:gd name="connsiteX2" fmla="*/ 1612900 w 1617944"/>
                <a:gd name="connsiteY2" fmla="*/ 457200 h 677084"/>
                <a:gd name="connsiteX0" fmla="*/ 0 w 1643183"/>
                <a:gd name="connsiteY0" fmla="*/ 0 h 672053"/>
                <a:gd name="connsiteX1" fmla="*/ 698500 w 1643183"/>
                <a:gd name="connsiteY1" fmla="*/ 660400 h 672053"/>
                <a:gd name="connsiteX2" fmla="*/ 1638300 w 1643183"/>
                <a:gd name="connsiteY2" fmla="*/ 342900 h 672053"/>
                <a:gd name="connsiteX0" fmla="*/ 0 w 1638300"/>
                <a:gd name="connsiteY0" fmla="*/ 0 h 682079"/>
                <a:gd name="connsiteX1" fmla="*/ 698500 w 1638300"/>
                <a:gd name="connsiteY1" fmla="*/ 660400 h 682079"/>
                <a:gd name="connsiteX2" fmla="*/ 1638300 w 1638300"/>
                <a:gd name="connsiteY2" fmla="*/ 342900 h 682079"/>
                <a:gd name="connsiteX0" fmla="*/ 0 w 1638300"/>
                <a:gd name="connsiteY0" fmla="*/ 0 h 682079"/>
                <a:gd name="connsiteX1" fmla="*/ 698500 w 1638300"/>
                <a:gd name="connsiteY1" fmla="*/ 660400 h 682079"/>
                <a:gd name="connsiteX2" fmla="*/ 1638300 w 1638300"/>
                <a:gd name="connsiteY2" fmla="*/ 342900 h 682079"/>
                <a:gd name="connsiteX0" fmla="*/ 0 w 1498600"/>
                <a:gd name="connsiteY0" fmla="*/ 0 h 682079"/>
                <a:gd name="connsiteX1" fmla="*/ 558800 w 1498600"/>
                <a:gd name="connsiteY1" fmla="*/ 660400 h 682079"/>
                <a:gd name="connsiteX2" fmla="*/ 1498600 w 1498600"/>
                <a:gd name="connsiteY2" fmla="*/ 342900 h 682079"/>
                <a:gd name="connsiteX0" fmla="*/ 0 w 1498600"/>
                <a:gd name="connsiteY0" fmla="*/ 0 h 776760"/>
                <a:gd name="connsiteX1" fmla="*/ 596900 w 1498600"/>
                <a:gd name="connsiteY1" fmla="*/ 762000 h 776760"/>
                <a:gd name="connsiteX2" fmla="*/ 1498600 w 1498600"/>
                <a:gd name="connsiteY2" fmla="*/ 342900 h 776760"/>
                <a:gd name="connsiteX0" fmla="*/ 0 w 1498600"/>
                <a:gd name="connsiteY0" fmla="*/ 0 h 776760"/>
                <a:gd name="connsiteX1" fmla="*/ 596900 w 1498600"/>
                <a:gd name="connsiteY1" fmla="*/ 762000 h 776760"/>
                <a:gd name="connsiteX2" fmla="*/ 1498600 w 1498600"/>
                <a:gd name="connsiteY2" fmla="*/ 342900 h 776760"/>
                <a:gd name="connsiteX0" fmla="*/ 0 w 1371600"/>
                <a:gd name="connsiteY0" fmla="*/ 0 h 522760"/>
                <a:gd name="connsiteX1" fmla="*/ 469900 w 1371600"/>
                <a:gd name="connsiteY1" fmla="*/ 508000 h 522760"/>
                <a:gd name="connsiteX2" fmla="*/ 1371600 w 1371600"/>
                <a:gd name="connsiteY2" fmla="*/ 88900 h 522760"/>
                <a:gd name="connsiteX0" fmla="*/ 0 w 1197429"/>
                <a:gd name="connsiteY0" fmla="*/ 0 h 537274"/>
                <a:gd name="connsiteX1" fmla="*/ 295729 w 1197429"/>
                <a:gd name="connsiteY1" fmla="*/ 522514 h 537274"/>
                <a:gd name="connsiteX2" fmla="*/ 1197429 w 1197429"/>
                <a:gd name="connsiteY2" fmla="*/ 103414 h 537274"/>
                <a:gd name="connsiteX0" fmla="*/ 0 w 1197429"/>
                <a:gd name="connsiteY0" fmla="*/ 0 h 537274"/>
                <a:gd name="connsiteX1" fmla="*/ 295729 w 1197429"/>
                <a:gd name="connsiteY1" fmla="*/ 522514 h 537274"/>
                <a:gd name="connsiteX2" fmla="*/ 1197429 w 1197429"/>
                <a:gd name="connsiteY2" fmla="*/ 103414 h 537274"/>
                <a:gd name="connsiteX0" fmla="*/ 0 w 1197429"/>
                <a:gd name="connsiteY0" fmla="*/ 0 h 373613"/>
                <a:gd name="connsiteX1" fmla="*/ 600529 w 1197429"/>
                <a:gd name="connsiteY1" fmla="*/ 341086 h 373613"/>
                <a:gd name="connsiteX2" fmla="*/ 1197429 w 1197429"/>
                <a:gd name="connsiteY2" fmla="*/ 103414 h 37361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5980"/>
                <a:gd name="connsiteX1" fmla="*/ 600529 w 1197429"/>
                <a:gd name="connsiteY1" fmla="*/ 341086 h 345980"/>
                <a:gd name="connsiteX2" fmla="*/ 1197429 w 1197429"/>
                <a:gd name="connsiteY2" fmla="*/ 103414 h 345980"/>
                <a:gd name="connsiteX0" fmla="*/ 0 w 1197429"/>
                <a:gd name="connsiteY0" fmla="*/ 0 h 342258"/>
                <a:gd name="connsiteX1" fmla="*/ 600529 w 1197429"/>
                <a:gd name="connsiteY1" fmla="*/ 341086 h 342258"/>
                <a:gd name="connsiteX2" fmla="*/ 1197429 w 1197429"/>
                <a:gd name="connsiteY2" fmla="*/ 103414 h 342258"/>
              </a:gdLst>
              <a:ahLst/>
              <a:cxnLst>
                <a:cxn ang="0">
                  <a:pos x="connsiteX0" y="connsiteY0"/>
                </a:cxn>
                <a:cxn ang="0">
                  <a:pos x="connsiteX1" y="connsiteY1"/>
                </a:cxn>
                <a:cxn ang="0">
                  <a:pos x="connsiteX2" y="connsiteY2"/>
                </a:cxn>
              </a:cxnLst>
              <a:rect l="l" t="t" r="r" b="b"/>
              <a:pathLst>
                <a:path w="1197429" h="342258">
                  <a:moveTo>
                    <a:pt x="0" y="0"/>
                  </a:moveTo>
                  <a:cubicBezTo>
                    <a:pt x="260198" y="253093"/>
                    <a:pt x="382512" y="330200"/>
                    <a:pt x="600529" y="341086"/>
                  </a:cubicBezTo>
                  <a:cubicBezTo>
                    <a:pt x="775002" y="351971"/>
                    <a:pt x="1019024" y="288168"/>
                    <a:pt x="1197429" y="103414"/>
                  </a:cubicBezTo>
                </a:path>
              </a:pathLst>
            </a:custGeom>
            <a:noFill/>
            <a:ln w="28575">
              <a:solidFill>
                <a:schemeClr val="accent3"/>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4" name="Rounded Rectangle 143">
              <a:extLst>
                <a:ext uri="{FF2B5EF4-FFF2-40B4-BE49-F238E27FC236}">
                  <a16:creationId xmlns:a16="http://schemas.microsoft.com/office/drawing/2014/main" id="{B4BFA2CB-C1D8-1524-B99A-DADF7C9417ED}"/>
                </a:ext>
              </a:extLst>
            </p:cNvPr>
            <p:cNvSpPr/>
            <p:nvPr/>
          </p:nvSpPr>
          <p:spPr>
            <a:xfrm>
              <a:off x="6681796" y="2268040"/>
              <a:ext cx="4112352" cy="2456745"/>
            </a:xfrm>
            <a:prstGeom prst="roundRect">
              <a:avLst>
                <a:gd name="adj" fmla="val 8396"/>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8379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226"/>
                                        </p:tgtEl>
                                        <p:attrNameLst>
                                          <p:attrName>style.visibility</p:attrName>
                                        </p:attrNameLst>
                                      </p:cBhvr>
                                      <p:to>
                                        <p:strVal val="visible"/>
                                      </p:to>
                                    </p:set>
                                    <p:animEffect transition="in" filter="fade">
                                      <p:cBhvr>
                                        <p:cTn id="18" dur="500"/>
                                        <p:tgtEl>
                                          <p:spTgt spid="226"/>
                                        </p:tgtEl>
                                      </p:cBhvr>
                                    </p:animEffect>
                                  </p:childTnLst>
                                </p:cTn>
                              </p:par>
                              <p:par>
                                <p:cTn id="19" presetID="10" presetClass="entr" presetSubtype="0" fill="hold" nodeType="with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500"/>
                                        <p:tgtEl>
                                          <p:spTgt spid="221"/>
                                        </p:tgtEl>
                                      </p:cBhvr>
                                    </p:animEffect>
                                  </p:childTnLst>
                                </p:cTn>
                              </p:par>
                              <p:par>
                                <p:cTn id="22" presetID="10" presetClass="entr" presetSubtype="0" fill="hold" nodeType="with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fade">
                                      <p:cBhvr>
                                        <p:cTn id="24" dur="500"/>
                                        <p:tgtEl>
                                          <p:spTgt spid="18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ctr"/>
          <a:lstStyle/>
          <a:p>
            <a:r>
              <a:rPr lang="en-GB" dirty="0"/>
              <a:t>PART III:</a:t>
            </a:r>
            <a:br>
              <a:rPr lang="en-GB" dirty="0"/>
            </a:br>
            <a:r>
              <a:rPr lang="en-GB" dirty="0"/>
              <a:t>A real-world testbed environment:</a:t>
            </a:r>
            <a:br>
              <a:rPr lang="en-GB" dirty="0"/>
            </a:br>
            <a:r>
              <a:rPr lang="en-GB" dirty="0"/>
              <a:t> </a:t>
            </a:r>
            <a:r>
              <a:rPr lang="en-GB" dirty="0" err="1"/>
              <a:t>HomeLabGym</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18" name="TextBox 17">
            <a:extLst>
              <a:ext uri="{FF2B5EF4-FFF2-40B4-BE49-F238E27FC236}">
                <a16:creationId xmlns:a16="http://schemas.microsoft.com/office/drawing/2014/main" id="{B404E8D7-EDEC-AB5F-8EB3-9B000012A8F2}"/>
              </a:ext>
            </a:extLst>
          </p:cNvPr>
          <p:cNvSpPr txBox="1"/>
          <p:nvPr/>
        </p:nvSpPr>
        <p:spPr>
          <a:xfrm rot="19968531">
            <a:off x="8592975" y="5468754"/>
            <a:ext cx="829073"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Toon!</a:t>
            </a:r>
          </a:p>
        </p:txBody>
      </p:sp>
      <p:sp>
        <p:nvSpPr>
          <p:cNvPr id="19" name="Freeform 18">
            <a:extLst>
              <a:ext uri="{FF2B5EF4-FFF2-40B4-BE49-F238E27FC236}">
                <a16:creationId xmlns:a16="http://schemas.microsoft.com/office/drawing/2014/main" id="{CD2CACA1-AAE5-A8B6-A264-A0E08172D946}"/>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CDC7212-C9B2-9844-7897-959B12700F10}"/>
              </a:ext>
            </a:extLst>
          </p:cNvPr>
          <p:cNvPicPr>
            <a:picLocks noChangeAspect="1"/>
          </p:cNvPicPr>
          <p:nvPr/>
        </p:nvPicPr>
        <p:blipFill>
          <a:blip r:embed="rId3">
            <a:extLst>
              <a:ext uri="{28A0092B-C50C-407E-A947-70E740481C1C}">
                <a14:useLocalDpi xmlns:a14="http://schemas.microsoft.com/office/drawing/2010/main" val="0"/>
              </a:ext>
            </a:extLst>
          </a:blip>
          <a:srcRect l="1467" r="1467"/>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
        <p:nvSpPr>
          <p:cNvPr id="23" name="Horizontal Scroll 22">
            <a:extLst>
              <a:ext uri="{FF2B5EF4-FFF2-40B4-BE49-F238E27FC236}">
                <a16:creationId xmlns:a16="http://schemas.microsoft.com/office/drawing/2014/main" id="{BDFB9429-6EE3-ECA2-03AC-85CB71C3C439}"/>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GB" sz="1200" dirty="0">
                <a:solidFill>
                  <a:schemeClr val="accent4">
                    <a:lumMod val="50000"/>
                  </a:schemeClr>
                </a:solidFill>
              </a:rPr>
              <a:t>T. Van </a:t>
            </a:r>
            <a:r>
              <a:rPr lang="en-GB" sz="1200" dirty="0" err="1">
                <a:solidFill>
                  <a:schemeClr val="accent4">
                    <a:lumMod val="50000"/>
                  </a:schemeClr>
                </a:solidFill>
              </a:rPr>
              <a:t>Puyvelde</a:t>
            </a:r>
            <a:r>
              <a:rPr lang="en-GB" sz="1200" dirty="0">
                <a:solidFill>
                  <a:schemeClr val="accent4">
                    <a:lumMod val="50000"/>
                  </a:schemeClr>
                </a:solidFill>
              </a:rPr>
              <a:t>, M.-S. </a:t>
            </a:r>
            <a:r>
              <a:rPr lang="en-GB" sz="1200" dirty="0" err="1">
                <a:solidFill>
                  <a:schemeClr val="accent4">
                    <a:lumMod val="50000"/>
                  </a:schemeClr>
                </a:solidFill>
              </a:rPr>
              <a:t>Verwee</a:t>
            </a:r>
            <a:r>
              <a:rPr lang="en-GB" sz="1200" dirty="0">
                <a:solidFill>
                  <a:schemeClr val="accent4">
                    <a:lumMod val="50000"/>
                  </a:schemeClr>
                </a:solidFill>
              </a:rPr>
              <a:t>, G. Gokhale, M. </a:t>
            </a:r>
            <a:r>
              <a:rPr lang="en-GB" sz="1200" dirty="0" err="1">
                <a:solidFill>
                  <a:schemeClr val="accent4">
                    <a:lumMod val="50000"/>
                  </a:schemeClr>
                </a:solidFill>
              </a:rPr>
              <a:t>Zareh</a:t>
            </a:r>
            <a:r>
              <a:rPr lang="en-GB" sz="1200" dirty="0">
                <a:solidFill>
                  <a:schemeClr val="accent4">
                    <a:lumMod val="50000"/>
                  </a:schemeClr>
                </a:solidFill>
              </a:rPr>
              <a:t> </a:t>
            </a:r>
            <a:r>
              <a:rPr lang="en-GB" sz="1200" dirty="0" err="1">
                <a:solidFill>
                  <a:schemeClr val="accent4">
                    <a:lumMod val="50000"/>
                  </a:schemeClr>
                </a:solidFill>
              </a:rPr>
              <a:t>Eshdoust</a:t>
            </a:r>
            <a:r>
              <a:rPr lang="en-GB" sz="1200" dirty="0">
                <a:solidFill>
                  <a:schemeClr val="accent4">
                    <a:lumMod val="50000"/>
                  </a:schemeClr>
                </a:solidFill>
              </a:rPr>
              <a:t> and C. Develder, </a:t>
            </a:r>
            <a:r>
              <a:rPr lang="en-GB" sz="1200" b="1" dirty="0">
                <a:solidFill>
                  <a:schemeClr val="accent4">
                    <a:lumMod val="50000"/>
                  </a:schemeClr>
                </a:solidFill>
              </a:rPr>
              <a:t>"HomeLabGym: A real-world testbed for home energy management systems"</a:t>
            </a:r>
            <a:r>
              <a:rPr lang="en-GB" sz="1200" dirty="0">
                <a:solidFill>
                  <a:schemeClr val="accent4">
                    <a:lumMod val="50000"/>
                  </a:schemeClr>
                </a:solidFill>
              </a:rPr>
              <a:t>, in Proc. 15th ACM Int. Conf. Future Energy Sys. (e-Energy 2024), Singapore, 4-7 Jun. 2024, pp. 1-2. </a:t>
            </a:r>
            <a:r>
              <a:rPr lang="en-GB" sz="1200" dirty="0">
                <a:solidFill>
                  <a:schemeClr val="accent4">
                    <a:lumMod val="50000"/>
                  </a:schemeClr>
                </a:solidFill>
                <a:hlinkClick r:id="rId4">
                  <a:extLst>
                    <a:ext uri="{A12FA001-AC4F-418D-AE19-62706E023703}">
                      <ahyp:hlinkClr xmlns:ahyp="http://schemas.microsoft.com/office/drawing/2018/hyperlinkcolor" val="tx"/>
                    </a:ext>
                  </a:extLst>
                </a:hlinkClick>
              </a:rPr>
              <a:t>doi:10.1145/3632775.3661974</a:t>
            </a:r>
            <a:endParaRPr lang="en-US" sz="1200" dirty="0">
              <a:solidFill>
                <a:schemeClr val="accent4">
                  <a:lumMod val="50000"/>
                </a:schemeClr>
              </a:solidFill>
              <a:latin typeface="UGent Panno Text" charset="0"/>
              <a:ea typeface="UGent Panno Text" charset="0"/>
              <a:cs typeface="UGent Panno Text" charset="0"/>
            </a:endParaRPr>
          </a:p>
        </p:txBody>
      </p:sp>
    </p:spTree>
    <p:extLst>
      <p:ext uri="{BB962C8B-B14F-4D97-AF65-F5344CB8AC3E}">
        <p14:creationId xmlns:p14="http://schemas.microsoft.com/office/powerpoint/2010/main" val="30746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C5F2F1A-8526-B64E-9D18-9AFF2D5AAD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8" name="Rechthoek 27"/>
          <p:cNvSpPr/>
          <p:nvPr/>
        </p:nvSpPr>
        <p:spPr>
          <a:xfrm>
            <a:off x="4" y="389676"/>
            <a:ext cx="4223316" cy="107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err="1">
                <a:solidFill>
                  <a:schemeClr val="bg1"/>
                </a:solidFill>
              </a:rPr>
              <a:t>HomeLab</a:t>
            </a:r>
            <a:endParaRPr lang="en-US" sz="4800" dirty="0">
              <a:solidFill>
                <a:schemeClr val="bg1"/>
              </a:solidFill>
            </a:endParaRPr>
          </a:p>
        </p:txBody>
      </p:sp>
      <p:sp>
        <p:nvSpPr>
          <p:cNvPr id="15" name="Shape 388">
            <a:extLst>
              <a:ext uri="{FF2B5EF4-FFF2-40B4-BE49-F238E27FC236}">
                <a16:creationId xmlns:a16="http://schemas.microsoft.com/office/drawing/2014/main" id="{C7DA0E9E-20D5-6347-AE9D-47B025AE9E70}"/>
              </a:ext>
            </a:extLst>
          </p:cNvPr>
          <p:cNvSpPr/>
          <p:nvPr/>
        </p:nvSpPr>
        <p:spPr>
          <a:xfrm>
            <a:off x="7886700" y="389675"/>
            <a:ext cx="4303494" cy="1070468"/>
          </a:xfrm>
          <a:prstGeom prst="round2DiagRect">
            <a:avLst>
              <a:gd name="adj1" fmla="val 0"/>
              <a:gd name="adj2" fmla="val 0"/>
            </a:avLst>
          </a:prstGeom>
          <a:solidFill>
            <a:srgbClr val="FFFFFF">
              <a:alpha val="85098"/>
            </a:srgbClr>
          </a:solidFill>
          <a:ln>
            <a:noFill/>
          </a:ln>
        </p:spPr>
        <p:txBody>
          <a:bodyPr wrap="square" lIns="121895" tIns="60931" rIns="121895" bIns="60931" anchor="ctr" anchorCtr="0">
            <a:noAutofit/>
          </a:bodyPr>
          <a:lstStyle/>
          <a:p>
            <a:pPr>
              <a:buSzPct val="25000"/>
            </a:pPr>
            <a:endParaRPr lang="en-US" sz="2133" dirty="0">
              <a:solidFill>
                <a:schemeClr val="lt1"/>
              </a:solidFill>
              <a:latin typeface="Cabin"/>
              <a:ea typeface="Cabin"/>
              <a:cs typeface="Cabin"/>
              <a:sym typeface="Cabin"/>
            </a:endParaRPr>
          </a:p>
        </p:txBody>
      </p:sp>
      <p:grpSp>
        <p:nvGrpSpPr>
          <p:cNvPr id="21" name="Shape 11"/>
          <p:cNvGrpSpPr/>
          <p:nvPr/>
        </p:nvGrpSpPr>
        <p:grpSpPr>
          <a:xfrm>
            <a:off x="8283661" y="337082"/>
            <a:ext cx="3811356" cy="1277772"/>
            <a:chOff x="3611898" y="4442887"/>
            <a:chExt cx="2621693" cy="965996"/>
          </a:xfrm>
        </p:grpSpPr>
        <p:pic>
          <p:nvPicPr>
            <p:cNvPr id="25" name="Shape 12" descr="logo_UGent_EN_RGB_2400_color.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210897" y="4458360"/>
              <a:ext cx="1022694" cy="818088"/>
            </a:xfrm>
            <a:prstGeom prst="rect">
              <a:avLst/>
            </a:prstGeom>
            <a:noFill/>
            <a:ln>
              <a:noFill/>
            </a:ln>
          </p:spPr>
        </p:pic>
        <p:pic>
          <p:nvPicPr>
            <p:cNvPr id="29" name="Shape 13" descr="ID TRANS.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253612" y="4442887"/>
              <a:ext cx="1249298" cy="965996"/>
            </a:xfrm>
            <a:prstGeom prst="rect">
              <a:avLst/>
            </a:prstGeom>
            <a:noFill/>
            <a:ln>
              <a:noFill/>
            </a:ln>
          </p:spPr>
        </p:pic>
        <p:pic>
          <p:nvPicPr>
            <p:cNvPr id="30" name="Shape 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11898" y="4815448"/>
              <a:ext cx="744513" cy="222482"/>
            </a:xfrm>
            <a:prstGeom prst="rect">
              <a:avLst/>
            </a:prstGeom>
            <a:noFill/>
            <a:ln>
              <a:noFill/>
            </a:ln>
          </p:spPr>
        </p:pic>
      </p:grpSp>
      <p:pic>
        <p:nvPicPr>
          <p:cNvPr id="2" name="Graphic 1">
            <a:extLst>
              <a:ext uri="{FF2B5EF4-FFF2-40B4-BE49-F238E27FC236}">
                <a16:creationId xmlns:a16="http://schemas.microsoft.com/office/drawing/2014/main" id="{378B2CEE-5816-2D20-8045-BDF4BD0115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7307" y="1518892"/>
            <a:ext cx="1477075" cy="1477075"/>
          </a:xfrm>
          <a:prstGeom prst="rect">
            <a:avLst/>
          </a:prstGeom>
        </p:spPr>
      </p:pic>
      <p:pic>
        <p:nvPicPr>
          <p:cNvPr id="3" name="Graphic 2">
            <a:extLst>
              <a:ext uri="{FF2B5EF4-FFF2-40B4-BE49-F238E27FC236}">
                <a16:creationId xmlns:a16="http://schemas.microsoft.com/office/drawing/2014/main" id="{07ECA013-9BFA-18C4-6FE9-4BDC8E682B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1250" y="3871848"/>
            <a:ext cx="1276628" cy="1102544"/>
          </a:xfrm>
          <a:prstGeom prst="rect">
            <a:avLst/>
          </a:prstGeom>
        </p:spPr>
      </p:pic>
      <p:pic>
        <p:nvPicPr>
          <p:cNvPr id="4" name="Afbeelding 16" descr="Afbeelding met logo, symbool, Lettertype, Graphics&#10;&#10;Automatisch gegenereerde beschrijving">
            <a:extLst>
              <a:ext uri="{FF2B5EF4-FFF2-40B4-BE49-F238E27FC236}">
                <a16:creationId xmlns:a16="http://schemas.microsoft.com/office/drawing/2014/main" id="{B98198F3-08C3-DB65-8205-BA58D682DEBE}"/>
              </a:ext>
            </a:extLst>
          </p:cNvPr>
          <p:cNvPicPr>
            <a:picLocks noChangeAspect="1"/>
          </p:cNvPicPr>
          <p:nvPr/>
        </p:nvPicPr>
        <p:blipFill>
          <a:blip r:embed="rId11"/>
          <a:stretch>
            <a:fillRect/>
          </a:stretch>
        </p:blipFill>
        <p:spPr>
          <a:xfrm>
            <a:off x="1879849" y="3923118"/>
            <a:ext cx="1276628" cy="957472"/>
          </a:xfrm>
          <a:prstGeom prst="rect">
            <a:avLst/>
          </a:prstGeom>
        </p:spPr>
      </p:pic>
      <p:sp>
        <p:nvSpPr>
          <p:cNvPr id="7" name="Shape 388">
            <a:extLst>
              <a:ext uri="{FF2B5EF4-FFF2-40B4-BE49-F238E27FC236}">
                <a16:creationId xmlns:a16="http://schemas.microsoft.com/office/drawing/2014/main" id="{6C7231FC-7D88-5F64-B1D0-F381F2C6DF3D}"/>
              </a:ext>
            </a:extLst>
          </p:cNvPr>
          <p:cNvSpPr/>
          <p:nvPr/>
        </p:nvSpPr>
        <p:spPr>
          <a:xfrm>
            <a:off x="7932834" y="2460732"/>
            <a:ext cx="4257360" cy="3295831"/>
          </a:xfrm>
          <a:prstGeom prst="round2DiagRect">
            <a:avLst>
              <a:gd name="adj1" fmla="val 0"/>
              <a:gd name="adj2" fmla="val 0"/>
            </a:avLst>
          </a:prstGeom>
          <a:solidFill>
            <a:srgbClr val="FFFFFF">
              <a:alpha val="85098"/>
            </a:srgbClr>
          </a:solidFill>
          <a:ln>
            <a:noFill/>
          </a:ln>
        </p:spPr>
        <p:txBody>
          <a:bodyPr wrap="square" lIns="360000" tIns="270000" rIns="540000" bIns="270000" anchor="ctr" anchorCtr="0">
            <a:noAutofit/>
          </a:bodyPr>
          <a:lstStyle/>
          <a:p>
            <a:pPr>
              <a:buSzPct val="25000"/>
            </a:pPr>
            <a:r>
              <a:rPr lang="en-US" sz="2133" dirty="0">
                <a:solidFill>
                  <a:sysClr val="windowText" lastClr="000000"/>
                </a:solidFill>
                <a:latin typeface="+mn-lt"/>
                <a:ea typeface="Cabin"/>
                <a:cs typeface="Cabin"/>
                <a:sym typeface="Cabin"/>
              </a:rPr>
              <a:t>Research infrastructure to </a:t>
            </a:r>
            <a:r>
              <a:rPr lang="en-US" sz="2000" dirty="0">
                <a:solidFill>
                  <a:sysClr val="windowText" lastClr="000000"/>
                </a:solidFill>
                <a:latin typeface="+mn-lt"/>
                <a:ea typeface="Cabin"/>
                <a:cs typeface="Cabin"/>
                <a:sym typeface="Cabin"/>
              </a:rPr>
              <a:t>validate and optimize IoT &amp; AI innovations in real environment</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&gt;300 sensors (temperature, energy, light, occupancy, …)</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HVAC, ESS, PV</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Controllable blinds and windows</a:t>
            </a:r>
            <a:r>
              <a:rPr lang="en-US" sz="2133" dirty="0">
                <a:solidFill>
                  <a:sysClr val="windowText" lastClr="000000"/>
                </a:solidFill>
                <a:latin typeface="+mn-lt"/>
                <a:ea typeface="Cabin"/>
                <a:cs typeface="Cabin"/>
                <a:sym typeface="Cabin"/>
              </a:rPr>
              <a:t> </a:t>
            </a:r>
          </a:p>
          <a:p>
            <a:pPr marL="185738" indent="-185738">
              <a:buSzPct val="100000"/>
              <a:buFont typeface="Wingdings" pitchFamily="2" charset="2"/>
              <a:buChar char="§"/>
            </a:pPr>
            <a:r>
              <a:rPr lang="en-US" sz="2133" dirty="0">
                <a:solidFill>
                  <a:sysClr val="windowText" lastClr="000000"/>
                </a:solidFill>
                <a:latin typeface="+mn-lt"/>
                <a:ea typeface="Cabin"/>
                <a:cs typeface="Cabin"/>
                <a:sym typeface="Cabin"/>
              </a:rPr>
              <a:t> . . . </a:t>
            </a:r>
          </a:p>
        </p:txBody>
      </p:sp>
    </p:spTree>
    <p:extLst>
      <p:ext uri="{BB962C8B-B14F-4D97-AF65-F5344CB8AC3E}">
        <p14:creationId xmlns:p14="http://schemas.microsoft.com/office/powerpoint/2010/main" val="111445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33;p9" descr="Afbeelding met tekst, overdekt&#10;&#10;Automatisch gegenereerde beschrijving">
            <a:extLst>
              <a:ext uri="{FF2B5EF4-FFF2-40B4-BE49-F238E27FC236}">
                <a16:creationId xmlns:a16="http://schemas.microsoft.com/office/drawing/2014/main" id="{DEA81894-8127-D49D-A50A-E79D8B9930C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5400000">
            <a:off x="-444050" y="432198"/>
            <a:ext cx="3552403" cy="2664303"/>
          </a:xfrm>
          <a:prstGeom prst="rect">
            <a:avLst/>
          </a:prstGeom>
          <a:noFill/>
          <a:ln>
            <a:noFill/>
          </a:ln>
        </p:spPr>
      </p:pic>
      <p:pic>
        <p:nvPicPr>
          <p:cNvPr id="3" name="Google Shape;434;p9" descr="Afbeelding met overdekt&#10;&#10;Automatisch gegenereerde beschrijving">
            <a:extLst>
              <a:ext uri="{FF2B5EF4-FFF2-40B4-BE49-F238E27FC236}">
                <a16:creationId xmlns:a16="http://schemas.microsoft.com/office/drawing/2014/main" id="{5227BDD3-4ED8-CE0D-51BA-DC99C475E74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5400000">
            <a:off x="9097104" y="442129"/>
            <a:ext cx="3537029" cy="2652772"/>
          </a:xfrm>
          <a:prstGeom prst="rect">
            <a:avLst/>
          </a:prstGeom>
          <a:noFill/>
          <a:ln>
            <a:noFill/>
          </a:ln>
        </p:spPr>
      </p:pic>
      <p:pic>
        <p:nvPicPr>
          <p:cNvPr id="29" name="Afbeelding 28" descr="Screen Shot 2018-09-03 at 11.16.19.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1508" y="3539656"/>
            <a:ext cx="4200493" cy="3318344"/>
          </a:xfrm>
          <a:prstGeom prst="rect">
            <a:avLst/>
          </a:prstGeom>
        </p:spPr>
      </p:pic>
      <p:pic>
        <p:nvPicPr>
          <p:cNvPr id="4" name="Afbeelding 3" descr="Screen Shot 2018-09-03 at 10.58.0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4303" y="5"/>
            <a:ext cx="6874932" cy="3537027"/>
          </a:xfrm>
          <a:prstGeom prst="rect">
            <a:avLst/>
          </a:prstGeom>
        </p:spPr>
      </p:pic>
      <p:pic>
        <p:nvPicPr>
          <p:cNvPr id="7" name="Afbeelding 6" descr="2017-04-21 14.29.02b.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25245" y="3539656"/>
            <a:ext cx="4402667" cy="3302000"/>
          </a:xfrm>
          <a:prstGeom prst="rect">
            <a:avLst/>
          </a:prstGeom>
        </p:spPr>
      </p:pic>
      <p:pic>
        <p:nvPicPr>
          <p:cNvPr id="8" name="Afbeelding 7" descr="2017-04-21 14.31.55b.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 y="3539656"/>
            <a:ext cx="4425244" cy="3318344"/>
          </a:xfrm>
          <a:prstGeom prst="rect">
            <a:avLst/>
          </a:prstGeom>
        </p:spPr>
      </p:pic>
      <p:grpSp>
        <p:nvGrpSpPr>
          <p:cNvPr id="39" name="Groeperen 38"/>
          <p:cNvGrpSpPr/>
          <p:nvPr/>
        </p:nvGrpSpPr>
        <p:grpSpPr>
          <a:xfrm>
            <a:off x="1840091" y="191325"/>
            <a:ext cx="2585156" cy="869835"/>
            <a:chOff x="1380067" y="143491"/>
            <a:chExt cx="1938867" cy="652376"/>
          </a:xfrm>
        </p:grpSpPr>
        <p:sp>
          <p:nvSpPr>
            <p:cNvPr id="12" name="Afgeronde rechthoek 11"/>
            <p:cNvSpPr/>
            <p:nvPr/>
          </p:nvSpPr>
          <p:spPr>
            <a:xfrm>
              <a:off x="1727202" y="143491"/>
              <a:ext cx="1591732" cy="449176"/>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Home </a:t>
              </a:r>
              <a:r>
                <a:rPr lang="nl-NL" sz="1867" b="1" u="sng" dirty="0"/>
                <a:t>battery</a:t>
              </a:r>
            </a:p>
          </p:txBody>
        </p:sp>
        <p:cxnSp>
          <p:nvCxnSpPr>
            <p:cNvPr id="14" name="Rechte verbindingslijn met pijl 13"/>
            <p:cNvCxnSpPr/>
            <p:nvPr/>
          </p:nvCxnSpPr>
          <p:spPr>
            <a:xfrm flipH="1">
              <a:off x="1380067" y="495300"/>
              <a:ext cx="364069" cy="300567"/>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 name="Groeperen 37"/>
          <p:cNvGrpSpPr/>
          <p:nvPr/>
        </p:nvGrpSpPr>
        <p:grpSpPr>
          <a:xfrm>
            <a:off x="5282461" y="133920"/>
            <a:ext cx="3876049" cy="1492161"/>
            <a:chOff x="4201079" y="90367"/>
            <a:chExt cx="2907037" cy="1119121"/>
          </a:xfrm>
        </p:grpSpPr>
        <p:cxnSp>
          <p:nvCxnSpPr>
            <p:cNvPr id="18" name="Rechte verbindingslijn met pijl 17"/>
            <p:cNvCxnSpPr>
              <a:cxnSpLocks/>
            </p:cNvCxnSpPr>
            <p:nvPr/>
          </p:nvCxnSpPr>
          <p:spPr>
            <a:xfrm flipH="1">
              <a:off x="4780706" y="485230"/>
              <a:ext cx="197389" cy="724258"/>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Afgeronde rechthoek 16"/>
            <p:cNvSpPr/>
            <p:nvPr/>
          </p:nvSpPr>
          <p:spPr>
            <a:xfrm>
              <a:off x="4201079" y="90367"/>
              <a:ext cx="2907037" cy="829734"/>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Energy </a:t>
              </a:r>
              <a:r>
                <a:rPr lang="nl-NL" sz="1867" dirty="0" err="1"/>
                <a:t>consumption</a:t>
              </a:r>
              <a:r>
                <a:rPr lang="nl-NL" sz="1867" dirty="0"/>
                <a:t> </a:t>
              </a:r>
              <a:r>
                <a:rPr lang="nl-NL" sz="1867" b="1" u="sng" dirty="0"/>
                <a:t>monitoring</a:t>
              </a:r>
              <a:r>
                <a:rPr lang="nl-NL" sz="1867" dirty="0"/>
                <a:t> per </a:t>
              </a:r>
              <a:r>
                <a:rPr lang="nl-NL" sz="1867" dirty="0" err="1"/>
                <a:t>wall</a:t>
              </a:r>
              <a:r>
                <a:rPr lang="nl-NL" sz="1867" dirty="0"/>
                <a:t> socket </a:t>
              </a:r>
              <a:r>
                <a:rPr lang="nl-NL" sz="1867" dirty="0" err="1"/>
                <a:t>and</a:t>
              </a:r>
              <a:r>
                <a:rPr lang="nl-NL" sz="1867" dirty="0"/>
                <a:t> building system </a:t>
              </a:r>
              <a:br>
                <a:rPr lang="nl-NL" sz="1867" dirty="0"/>
              </a:br>
              <a:r>
                <a:rPr lang="nl-NL" sz="1867" dirty="0"/>
                <a:t>(&gt; 150 </a:t>
              </a:r>
              <a:r>
                <a:rPr lang="nl-NL" sz="1867" dirty="0" err="1"/>
                <a:t>measurement</a:t>
              </a:r>
              <a:r>
                <a:rPr lang="nl-NL" sz="1867" dirty="0"/>
                <a:t> points)</a:t>
              </a:r>
            </a:p>
          </p:txBody>
        </p:sp>
      </p:grpSp>
      <p:grpSp>
        <p:nvGrpSpPr>
          <p:cNvPr id="40" name="Groeperen 39"/>
          <p:cNvGrpSpPr/>
          <p:nvPr/>
        </p:nvGrpSpPr>
        <p:grpSpPr>
          <a:xfrm>
            <a:off x="2314225" y="1952977"/>
            <a:ext cx="2111020" cy="1117600"/>
            <a:chOff x="1735668" y="1464733"/>
            <a:chExt cx="1583265" cy="838200"/>
          </a:xfrm>
        </p:grpSpPr>
        <p:sp>
          <p:nvSpPr>
            <p:cNvPr id="21" name="Afgeronde rechthoek 20"/>
            <p:cNvSpPr/>
            <p:nvPr/>
          </p:nvSpPr>
          <p:spPr>
            <a:xfrm>
              <a:off x="1735668" y="1811866"/>
              <a:ext cx="1583265" cy="49106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5kWp </a:t>
              </a:r>
              <a:r>
                <a:rPr lang="nl-NL" sz="1867" b="1" u="sng" dirty="0" err="1"/>
                <a:t>solar</a:t>
              </a:r>
              <a:r>
                <a:rPr lang="nl-NL" sz="1867" b="1" u="sng" dirty="0"/>
                <a:t> panels</a:t>
              </a:r>
            </a:p>
          </p:txBody>
        </p:sp>
        <p:cxnSp>
          <p:nvCxnSpPr>
            <p:cNvPr id="22" name="Rechte verbindingslijn met pijl 21"/>
            <p:cNvCxnSpPr/>
            <p:nvPr/>
          </p:nvCxnSpPr>
          <p:spPr>
            <a:xfrm flipV="1">
              <a:off x="2794002" y="1464733"/>
              <a:ext cx="194732" cy="347133"/>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eperen 35"/>
          <p:cNvGrpSpPr/>
          <p:nvPr/>
        </p:nvGrpSpPr>
        <p:grpSpPr>
          <a:xfrm>
            <a:off x="9171452" y="2652891"/>
            <a:ext cx="2900609" cy="2190044"/>
            <a:chOff x="6878588" y="1989667"/>
            <a:chExt cx="2175457" cy="1642533"/>
          </a:xfrm>
        </p:grpSpPr>
        <p:sp>
          <p:nvSpPr>
            <p:cNvPr id="28" name="Afgeronde rechthoek 27"/>
            <p:cNvSpPr/>
            <p:nvPr/>
          </p:nvSpPr>
          <p:spPr>
            <a:xfrm>
              <a:off x="6878588" y="2395283"/>
              <a:ext cx="2175457" cy="70607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err="1"/>
                <a:t>Controllable </a:t>
              </a:r>
              <a:r>
                <a:rPr lang="nl-NL" sz="1867" b="1" u="sng" dirty="0" err="1"/>
                <a:t>heat pump</a:t>
              </a:r>
              <a:r>
                <a:rPr lang="nl-NL" sz="1867" b="1" u="sng" dirty="0"/>
                <a:t> </a:t>
              </a:r>
              <a:r>
                <a:rPr lang="nl-NL" sz="1867" dirty="0"/>
                <a:t>+ low </a:t>
              </a:r>
              <a:r>
                <a:rPr lang="nl-NL" sz="1867" dirty="0" err="1"/>
                <a:t>temperature</a:t>
              </a:r>
              <a:r>
                <a:rPr lang="nl-NL" sz="1867" dirty="0"/>
                <a:t> radiators + </a:t>
              </a:r>
              <a:r>
                <a:rPr lang="nl-NL" sz="1867" dirty="0" err="1"/>
                <a:t>controllable</a:t>
              </a:r>
              <a:r>
                <a:rPr lang="nl-NL" sz="1867" dirty="0"/>
                <a:t> </a:t>
              </a:r>
              <a:r>
                <a:rPr lang="nl-NL" sz="1867" dirty="0" err="1"/>
                <a:t>valves</a:t>
              </a:r>
              <a:r>
                <a:rPr lang="nl-NL" sz="1867" dirty="0"/>
                <a:t> </a:t>
              </a:r>
            </a:p>
          </p:txBody>
        </p:sp>
        <p:cxnSp>
          <p:nvCxnSpPr>
            <p:cNvPr id="30" name="Rechte verbindingslijn met pijl 29"/>
            <p:cNvCxnSpPr>
              <a:cxnSpLocks/>
              <a:stCxn id="28" idx="0"/>
            </p:cNvCxnSpPr>
            <p:nvPr/>
          </p:nvCxnSpPr>
          <p:spPr>
            <a:xfrm flipV="1">
              <a:off x="7966317" y="1989667"/>
              <a:ext cx="46328" cy="405616"/>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a:cxnSpLocks/>
            </p:cNvCxnSpPr>
            <p:nvPr/>
          </p:nvCxnSpPr>
          <p:spPr>
            <a:xfrm flipH="1">
              <a:off x="7831667" y="3058387"/>
              <a:ext cx="367628" cy="573813"/>
            </a:xfrm>
            <a:prstGeom prst="straightConnector1">
              <a:avLst/>
            </a:prstGeom>
            <a:ln w="31750" cmpd="sng">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eperen 53"/>
          <p:cNvGrpSpPr/>
          <p:nvPr/>
        </p:nvGrpSpPr>
        <p:grpSpPr>
          <a:xfrm>
            <a:off x="5159024" y="3386668"/>
            <a:ext cx="3025421" cy="1670757"/>
            <a:chOff x="3869268" y="2539999"/>
            <a:chExt cx="2269066" cy="1253068"/>
          </a:xfrm>
        </p:grpSpPr>
        <p:cxnSp>
          <p:nvCxnSpPr>
            <p:cNvPr id="42" name="Rechte verbindingslijn met pijl 41"/>
            <p:cNvCxnSpPr>
              <a:cxnSpLocks/>
            </p:cNvCxnSpPr>
            <p:nvPr/>
          </p:nvCxnSpPr>
          <p:spPr>
            <a:xfrm flipH="1">
              <a:off x="4298952" y="3108734"/>
              <a:ext cx="493182" cy="576382"/>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Rechte verbindingslijn met pijl 43"/>
            <p:cNvCxnSpPr>
              <a:cxnSpLocks/>
            </p:cNvCxnSpPr>
            <p:nvPr/>
          </p:nvCxnSpPr>
          <p:spPr>
            <a:xfrm>
              <a:off x="5253377" y="3024494"/>
              <a:ext cx="351556" cy="768573"/>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Afgeronde rechthoek 40"/>
            <p:cNvSpPr/>
            <p:nvPr/>
          </p:nvSpPr>
          <p:spPr>
            <a:xfrm>
              <a:off x="3869268" y="2539999"/>
              <a:ext cx="2269066" cy="736600"/>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2 </a:t>
              </a:r>
              <a:r>
                <a:rPr lang="nl-NL" sz="1867" b="1" u="sng" dirty="0" err="1"/>
                <a:t>ventilation</a:t>
              </a:r>
              <a:r>
                <a:rPr lang="nl-NL" sz="1867" dirty="0"/>
                <a:t> systems </a:t>
              </a:r>
              <a:r>
                <a:rPr lang="nl-NL" sz="1867" dirty="0" err="1"/>
                <a:t>with</a:t>
              </a:r>
              <a:r>
                <a:rPr lang="nl-NL" sz="1867" dirty="0"/>
                <a:t> </a:t>
              </a:r>
              <a:r>
                <a:rPr lang="nl-NL" sz="1867" dirty="0" err="1"/>
                <a:t>controllable</a:t>
              </a:r>
              <a:r>
                <a:rPr lang="nl-NL" sz="1867" dirty="0"/>
                <a:t> </a:t>
              </a:r>
              <a:r>
                <a:rPr lang="nl-NL" sz="1867" dirty="0" err="1"/>
                <a:t>valves</a:t>
              </a:r>
              <a:r>
                <a:rPr lang="nl-NL" sz="1867" dirty="0"/>
                <a:t> </a:t>
              </a:r>
              <a:r>
                <a:rPr lang="nl-NL" sz="1867" dirty="0" err="1"/>
                <a:t>to</a:t>
              </a:r>
              <a:r>
                <a:rPr lang="nl-NL" sz="1867" dirty="0"/>
                <a:t> living room </a:t>
              </a:r>
              <a:r>
                <a:rPr lang="nl-NL" sz="1867" dirty="0" err="1"/>
                <a:t>and</a:t>
              </a:r>
              <a:r>
                <a:rPr lang="nl-NL" sz="1867" dirty="0"/>
                <a:t> meeting rooms </a:t>
              </a:r>
            </a:p>
          </p:txBody>
        </p:sp>
      </p:grpSp>
      <p:grpSp>
        <p:nvGrpSpPr>
          <p:cNvPr id="53" name="Groeperen 52"/>
          <p:cNvGrpSpPr/>
          <p:nvPr/>
        </p:nvGrpSpPr>
        <p:grpSpPr>
          <a:xfrm>
            <a:off x="1926170" y="3999877"/>
            <a:ext cx="2384773" cy="1813903"/>
            <a:chOff x="1444627" y="2999907"/>
            <a:chExt cx="1788580" cy="1360427"/>
          </a:xfrm>
        </p:grpSpPr>
        <p:sp>
          <p:nvSpPr>
            <p:cNvPr id="46" name="Afgeronde rechthoek 45"/>
            <p:cNvSpPr/>
            <p:nvPr/>
          </p:nvSpPr>
          <p:spPr>
            <a:xfrm>
              <a:off x="1444627" y="3699933"/>
              <a:ext cx="1788580" cy="660401"/>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err="1"/>
                <a:t>Controllable</a:t>
              </a:r>
              <a:r>
                <a:rPr lang="nl-NL" sz="1867" dirty="0"/>
                <a:t> blinds &amp; </a:t>
              </a:r>
              <a:r>
                <a:rPr lang="nl-NL" sz="1867" dirty="0" err="1"/>
                <a:t>windows</a:t>
              </a:r>
              <a:endParaRPr lang="nl-NL" sz="1867" dirty="0"/>
            </a:p>
          </p:txBody>
        </p:sp>
        <p:cxnSp>
          <p:nvCxnSpPr>
            <p:cNvPr id="47" name="Rechte verbindingslijn met pijl 46"/>
            <p:cNvCxnSpPr>
              <a:cxnSpLocks/>
            </p:cNvCxnSpPr>
            <p:nvPr/>
          </p:nvCxnSpPr>
          <p:spPr>
            <a:xfrm flipH="1" flipV="1">
              <a:off x="1659468" y="3276601"/>
              <a:ext cx="84669" cy="423333"/>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Rechte verbindingslijn met pijl 49"/>
            <p:cNvCxnSpPr>
              <a:cxnSpLocks/>
            </p:cNvCxnSpPr>
            <p:nvPr/>
          </p:nvCxnSpPr>
          <p:spPr>
            <a:xfrm flipH="1" flipV="1">
              <a:off x="2497669" y="2999907"/>
              <a:ext cx="186652" cy="698058"/>
            </a:xfrm>
            <a:prstGeom prst="straightConnector1">
              <a:avLst/>
            </a:prstGeom>
            <a:ln w="571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2" name="Afgeronde rechthoek 31">
            <a:extLst>
              <a:ext uri="{FF2B5EF4-FFF2-40B4-BE49-F238E27FC236}">
                <a16:creationId xmlns:a16="http://schemas.microsoft.com/office/drawing/2014/main" id="{FF0F4EF6-26BB-F842-85BF-D8403462E6F1}"/>
              </a:ext>
            </a:extLst>
          </p:cNvPr>
          <p:cNvSpPr/>
          <p:nvPr/>
        </p:nvSpPr>
        <p:spPr>
          <a:xfrm>
            <a:off x="0" y="6341987"/>
            <a:ext cx="4014960" cy="516013"/>
          </a:xfrm>
          <a:prstGeom prst="roundRect">
            <a:avLst>
              <a:gd name="adj" fmla="val 0"/>
            </a:avLst>
          </a:prstGeom>
          <a:solidFill>
            <a:schemeClr val="accent2">
              <a:lumMod val="60000"/>
              <a:lumOff val="40000"/>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400" b="1" dirty="0">
                <a:latin typeface="+mj-lt"/>
                <a:ea typeface="Gill Sans MT" charset="0"/>
                <a:cs typeface="Gill Sans MT" charset="0"/>
              </a:rPr>
              <a:t>Energy infrastructure</a:t>
            </a:r>
          </a:p>
        </p:txBody>
      </p:sp>
      <p:sp>
        <p:nvSpPr>
          <p:cNvPr id="11" name="10-point Star 10">
            <a:extLst>
              <a:ext uri="{FF2B5EF4-FFF2-40B4-BE49-F238E27FC236}">
                <a16:creationId xmlns:a16="http://schemas.microsoft.com/office/drawing/2014/main" id="{644181FE-63BC-9823-934F-B7B9ED541467}"/>
              </a:ext>
            </a:extLst>
          </p:cNvPr>
          <p:cNvSpPr/>
          <p:nvPr/>
        </p:nvSpPr>
        <p:spPr>
          <a:xfrm>
            <a:off x="595076" y="1072444"/>
            <a:ext cx="1670755" cy="1252621"/>
          </a:xfrm>
          <a:prstGeom prst="star1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lstStyle/>
          <a:p>
            <a:pPr algn="ctr"/>
            <a:endParaRPr lang="en-BE" sz="1867" dirty="0">
              <a:solidFill>
                <a:schemeClr val="tx1"/>
              </a:solidFill>
            </a:endParaRPr>
          </a:p>
        </p:txBody>
      </p:sp>
      <p:pic>
        <p:nvPicPr>
          <p:cNvPr id="15" name="Picture 14">
            <a:extLst>
              <a:ext uri="{FF2B5EF4-FFF2-40B4-BE49-F238E27FC236}">
                <a16:creationId xmlns:a16="http://schemas.microsoft.com/office/drawing/2014/main" id="{9C55D88D-99AA-D404-BDF3-6794FB5050C7}"/>
              </a:ext>
            </a:extLst>
          </p:cNvPr>
          <p:cNvPicPr>
            <a:picLocks noChangeAspect="1"/>
          </p:cNvPicPr>
          <p:nvPr/>
        </p:nvPicPr>
        <p:blipFill>
          <a:blip r:embed="rId9">
            <a:duotone>
              <a:prstClr val="black"/>
              <a:schemeClr val="tx1">
                <a:tint val="45000"/>
                <a:satMod val="400000"/>
              </a:schemeClr>
            </a:duotone>
          </a:blip>
          <a:stretch>
            <a:fillRect/>
          </a:stretch>
        </p:blipFill>
        <p:spPr>
          <a:xfrm>
            <a:off x="880078" y="1219029"/>
            <a:ext cx="1074519" cy="1074519"/>
          </a:xfrm>
          <a:prstGeom prst="rect">
            <a:avLst/>
          </a:prstGeom>
        </p:spPr>
      </p:pic>
      <p:sp>
        <p:nvSpPr>
          <p:cNvPr id="19" name="TextBox 18">
            <a:extLst>
              <a:ext uri="{FF2B5EF4-FFF2-40B4-BE49-F238E27FC236}">
                <a16:creationId xmlns:a16="http://schemas.microsoft.com/office/drawing/2014/main" id="{74868AB1-15B1-B52D-913A-635E8032CAB8}"/>
              </a:ext>
            </a:extLst>
          </p:cNvPr>
          <p:cNvSpPr txBox="1"/>
          <p:nvPr/>
        </p:nvSpPr>
        <p:spPr>
          <a:xfrm>
            <a:off x="541869" y="1184568"/>
            <a:ext cx="1670755" cy="338554"/>
          </a:xfrm>
          <a:prstGeom prst="rect">
            <a:avLst/>
          </a:prstGeom>
          <a:noFill/>
        </p:spPr>
        <p:txBody>
          <a:bodyPr wrap="square">
            <a:spAutoFit/>
          </a:bodyPr>
          <a:lstStyle/>
          <a:p>
            <a:pPr algn="ctr"/>
            <a:r>
              <a:rPr lang="en-BE" dirty="0"/>
              <a:t>Collab w/</a:t>
            </a:r>
          </a:p>
        </p:txBody>
      </p:sp>
      <p:sp>
        <p:nvSpPr>
          <p:cNvPr id="20" name="10-point Star 19">
            <a:extLst>
              <a:ext uri="{FF2B5EF4-FFF2-40B4-BE49-F238E27FC236}">
                <a16:creationId xmlns:a16="http://schemas.microsoft.com/office/drawing/2014/main" id="{6D7333C8-9D6E-0788-54FB-8C7E065CC0A6}"/>
              </a:ext>
            </a:extLst>
          </p:cNvPr>
          <p:cNvSpPr/>
          <p:nvPr/>
        </p:nvSpPr>
        <p:spPr>
          <a:xfrm>
            <a:off x="9646344" y="914575"/>
            <a:ext cx="1670755" cy="1252621"/>
          </a:xfrm>
          <a:prstGeom prst="star1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lstStyle/>
          <a:p>
            <a:pPr algn="ctr"/>
            <a:endParaRPr lang="en-BE" sz="1867" dirty="0">
              <a:solidFill>
                <a:schemeClr val="tx1"/>
              </a:solidFill>
            </a:endParaRPr>
          </a:p>
        </p:txBody>
      </p:sp>
      <p:sp>
        <p:nvSpPr>
          <p:cNvPr id="24" name="TextBox 23">
            <a:extLst>
              <a:ext uri="{FF2B5EF4-FFF2-40B4-BE49-F238E27FC236}">
                <a16:creationId xmlns:a16="http://schemas.microsoft.com/office/drawing/2014/main" id="{BB278FBC-B4CE-D2CC-F36D-7B6D543EFB79}"/>
              </a:ext>
            </a:extLst>
          </p:cNvPr>
          <p:cNvSpPr txBox="1"/>
          <p:nvPr/>
        </p:nvSpPr>
        <p:spPr>
          <a:xfrm>
            <a:off x="9664461" y="1194137"/>
            <a:ext cx="1670755" cy="338554"/>
          </a:xfrm>
          <a:prstGeom prst="rect">
            <a:avLst/>
          </a:prstGeom>
          <a:noFill/>
        </p:spPr>
        <p:txBody>
          <a:bodyPr wrap="square">
            <a:spAutoFit/>
          </a:bodyPr>
          <a:lstStyle/>
          <a:p>
            <a:pPr algn="ctr"/>
            <a:r>
              <a:rPr lang="en-BE" dirty="0"/>
              <a:t>PhD funded by</a:t>
            </a:r>
          </a:p>
        </p:txBody>
      </p:sp>
      <p:pic>
        <p:nvPicPr>
          <p:cNvPr id="25" name="Graphic 24">
            <a:extLst>
              <a:ext uri="{FF2B5EF4-FFF2-40B4-BE49-F238E27FC236}">
                <a16:creationId xmlns:a16="http://schemas.microsoft.com/office/drawing/2014/main" id="{88454C81-4429-8BD1-9C10-91E2134490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7736" y="1537567"/>
            <a:ext cx="1257451" cy="265024"/>
          </a:xfrm>
          <a:prstGeom prst="rect">
            <a:avLst/>
          </a:prstGeom>
        </p:spPr>
      </p:pic>
    </p:spTree>
    <p:extLst>
      <p:ext uri="{BB962C8B-B14F-4D97-AF65-F5344CB8AC3E}">
        <p14:creationId xmlns:p14="http://schemas.microsoft.com/office/powerpoint/2010/main" val="413713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3" name="Cloud 2">
            <a:extLst>
              <a:ext uri="{FF2B5EF4-FFF2-40B4-BE49-F238E27FC236}">
                <a16:creationId xmlns:a16="http://schemas.microsoft.com/office/drawing/2014/main" id="{2FF8FA74-1B64-940D-5969-E82944C1A796}"/>
              </a:ext>
            </a:extLst>
          </p:cNvPr>
          <p:cNvSpPr/>
          <p:nvPr/>
        </p:nvSpPr>
        <p:spPr>
          <a:xfrm>
            <a:off x="3300456" y="1582516"/>
            <a:ext cx="3978036" cy="3043764"/>
          </a:xfrm>
          <a:prstGeom prst="cloud">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Afbeelding 4">
            <a:extLst>
              <a:ext uri="{FF2B5EF4-FFF2-40B4-BE49-F238E27FC236}">
                <a16:creationId xmlns:a16="http://schemas.microsoft.com/office/drawing/2014/main" id="{887E125D-CE6C-35E8-9AB5-EDF20857F468}"/>
              </a:ext>
            </a:extLst>
          </p:cNvPr>
          <p:cNvPicPr>
            <a:picLocks noChangeAspect="1"/>
          </p:cNvPicPr>
          <p:nvPr/>
        </p:nvPicPr>
        <p:blipFill>
          <a:blip r:embed="rId2"/>
          <a:stretch>
            <a:fillRect/>
          </a:stretch>
        </p:blipFill>
        <p:spPr>
          <a:xfrm>
            <a:off x="7610201" y="2124068"/>
            <a:ext cx="3870442" cy="2349225"/>
          </a:xfrm>
          <a:prstGeom prst="rect">
            <a:avLst/>
          </a:prstGeom>
        </p:spPr>
      </p:pic>
      <p:sp>
        <p:nvSpPr>
          <p:cNvPr id="14" name="Trapezium 13">
            <a:extLst>
              <a:ext uri="{FF2B5EF4-FFF2-40B4-BE49-F238E27FC236}">
                <a16:creationId xmlns:a16="http://schemas.microsoft.com/office/drawing/2014/main" id="{1E4FA15C-4739-5A2A-FAB5-DD63B3F64A88}"/>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5" name="Rechthoek: afgeronde hoeken 6">
            <a:extLst>
              <a:ext uri="{FF2B5EF4-FFF2-40B4-BE49-F238E27FC236}">
                <a16:creationId xmlns:a16="http://schemas.microsoft.com/office/drawing/2014/main" id="{1AD9047E-2DDE-2AD9-F241-0F870A6E6D51}"/>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16" name="Group 15">
            <a:extLst>
              <a:ext uri="{FF2B5EF4-FFF2-40B4-BE49-F238E27FC236}">
                <a16:creationId xmlns:a16="http://schemas.microsoft.com/office/drawing/2014/main" id="{A7E87224-1A54-4915-2A07-041CD1CAA470}"/>
              </a:ext>
            </a:extLst>
          </p:cNvPr>
          <p:cNvGrpSpPr/>
          <p:nvPr/>
        </p:nvGrpSpPr>
        <p:grpSpPr>
          <a:xfrm>
            <a:off x="1894062" y="3021209"/>
            <a:ext cx="812829" cy="412586"/>
            <a:chOff x="1931363" y="2771754"/>
            <a:chExt cx="1020305" cy="412586"/>
          </a:xfrm>
        </p:grpSpPr>
        <p:cxnSp>
          <p:nvCxnSpPr>
            <p:cNvPr id="17" name="Rechte verbindingslijn met pijl 8">
              <a:extLst>
                <a:ext uri="{FF2B5EF4-FFF2-40B4-BE49-F238E27FC236}">
                  <a16:creationId xmlns:a16="http://schemas.microsoft.com/office/drawing/2014/main" id="{C75FCA58-11D8-6F4B-2BDB-7EADC3587213}"/>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met pijl 9">
              <a:extLst>
                <a:ext uri="{FF2B5EF4-FFF2-40B4-BE49-F238E27FC236}">
                  <a16:creationId xmlns:a16="http://schemas.microsoft.com/office/drawing/2014/main" id="{AC6600F1-DD9D-C18A-E68D-AA4D8EDD642A}"/>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kstvak 12">
            <a:extLst>
              <a:ext uri="{FF2B5EF4-FFF2-40B4-BE49-F238E27FC236}">
                <a16:creationId xmlns:a16="http://schemas.microsoft.com/office/drawing/2014/main" id="{42122B80-944C-BE5D-5CBA-A366B047E520}"/>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21" name="Tekstvak 13">
            <a:extLst>
              <a:ext uri="{FF2B5EF4-FFF2-40B4-BE49-F238E27FC236}">
                <a16:creationId xmlns:a16="http://schemas.microsoft.com/office/drawing/2014/main" id="{D93A5542-844D-9D26-4425-91EA44C0481B}"/>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sp>
        <p:nvSpPr>
          <p:cNvPr id="22" name="TextBox 21">
            <a:extLst>
              <a:ext uri="{FF2B5EF4-FFF2-40B4-BE49-F238E27FC236}">
                <a16:creationId xmlns:a16="http://schemas.microsoft.com/office/drawing/2014/main" id="{2EC8250A-DCA6-7CB9-7DBC-D4EBBAB7C332}"/>
              </a:ext>
            </a:extLst>
          </p:cNvPr>
          <p:cNvSpPr txBox="1"/>
          <p:nvPr/>
        </p:nvSpPr>
        <p:spPr>
          <a:xfrm>
            <a:off x="4781640" y="1582516"/>
            <a:ext cx="1015667" cy="3154710"/>
          </a:xfrm>
          <a:prstGeom prst="rect">
            <a:avLst/>
          </a:prstGeom>
          <a:noFill/>
        </p:spPr>
        <p:txBody>
          <a:bodyPr wrap="square" rtlCol="0">
            <a:spAutoFit/>
          </a:bodyPr>
          <a:lstStyle/>
          <a:p>
            <a:r>
              <a:rPr lang="en-BE" sz="19900" dirty="0">
                <a:solidFill>
                  <a:schemeClr val="accent3"/>
                </a:solidFill>
                <a:latin typeface="Gill Sans MT Medium" panose="02000603000000000000" pitchFamily="2" charset="0"/>
                <a:cs typeface="Gill Sans" panose="020B0502020104020203" pitchFamily="34" charset="-79"/>
              </a:rPr>
              <a:t>?</a:t>
            </a:r>
          </a:p>
        </p:txBody>
      </p:sp>
      <p:sp>
        <p:nvSpPr>
          <p:cNvPr id="23" name="Arc 22">
            <a:extLst>
              <a:ext uri="{FF2B5EF4-FFF2-40B4-BE49-F238E27FC236}">
                <a16:creationId xmlns:a16="http://schemas.microsoft.com/office/drawing/2014/main" id="{849F57BB-836D-6B09-0513-C99CC919702C}"/>
              </a:ext>
            </a:extLst>
          </p:cNvPr>
          <p:cNvSpPr/>
          <p:nvPr/>
        </p:nvSpPr>
        <p:spPr>
          <a:xfrm rot="19751202">
            <a:off x="1411718" y="2995913"/>
            <a:ext cx="815107" cy="2042040"/>
          </a:xfrm>
          <a:custGeom>
            <a:avLst/>
            <a:gdLst>
              <a:gd name="connsiteX0" fmla="*/ 230010 w 815107"/>
              <a:gd name="connsiteY0" fmla="*/ 1940065 h 2042040"/>
              <a:gd name="connsiteX1" fmla="*/ 2253 w 815107"/>
              <a:gd name="connsiteY1" fmla="*/ 1128246 h 2042040"/>
              <a:gd name="connsiteX2" fmla="*/ 38167 w 815107"/>
              <a:gd name="connsiteY2" fmla="*/ 589611 h 2042040"/>
              <a:gd name="connsiteX3" fmla="*/ 407554 w 815107"/>
              <a:gd name="connsiteY3" fmla="*/ 1021020 h 2042040"/>
              <a:gd name="connsiteX4" fmla="*/ 230010 w 815107"/>
              <a:gd name="connsiteY4" fmla="*/ 1940065 h 2042040"/>
              <a:gd name="connsiteX0" fmla="*/ 230010 w 815107"/>
              <a:gd name="connsiteY0" fmla="*/ 1940065 h 2042040"/>
              <a:gd name="connsiteX1" fmla="*/ 2253 w 815107"/>
              <a:gd name="connsiteY1" fmla="*/ 1128246 h 2042040"/>
              <a:gd name="connsiteX2" fmla="*/ 38167 w 815107"/>
              <a:gd name="connsiteY2" fmla="*/ 589611 h 2042040"/>
            </a:gdLst>
            <a:ahLst/>
            <a:cxnLst>
              <a:cxn ang="0">
                <a:pos x="connsiteX0" y="connsiteY0"/>
              </a:cxn>
              <a:cxn ang="0">
                <a:pos x="connsiteX1" y="connsiteY1"/>
              </a:cxn>
              <a:cxn ang="0">
                <a:pos x="connsiteX2" y="connsiteY2"/>
              </a:cxn>
            </a:cxnLst>
            <a:rect l="l" t="t" r="r" b="b"/>
            <a:pathLst>
              <a:path w="815107" h="2042040" stroke="0" extrusionOk="0">
                <a:moveTo>
                  <a:pt x="230010" y="1940065"/>
                </a:moveTo>
                <a:cubicBezTo>
                  <a:pt x="101548" y="1813381"/>
                  <a:pt x="38460" y="1499737"/>
                  <a:pt x="2253" y="1128246"/>
                </a:cubicBezTo>
                <a:cubicBezTo>
                  <a:pt x="-5321" y="938621"/>
                  <a:pt x="9512" y="764461"/>
                  <a:pt x="38167" y="589611"/>
                </a:cubicBezTo>
                <a:cubicBezTo>
                  <a:pt x="145153" y="660462"/>
                  <a:pt x="308599" y="951202"/>
                  <a:pt x="407554" y="1021020"/>
                </a:cubicBezTo>
                <a:cubicBezTo>
                  <a:pt x="413979" y="1299181"/>
                  <a:pt x="291615" y="1651877"/>
                  <a:pt x="230010" y="1940065"/>
                </a:cubicBezTo>
                <a:close/>
              </a:path>
              <a:path w="815107" h="2042040" fill="none" extrusionOk="0">
                <a:moveTo>
                  <a:pt x="230010" y="1940065"/>
                </a:moveTo>
                <a:cubicBezTo>
                  <a:pt x="111208" y="1771221"/>
                  <a:pt x="39041" y="1495434"/>
                  <a:pt x="2253" y="1128246"/>
                </a:cubicBezTo>
                <a:cubicBezTo>
                  <a:pt x="-3491" y="948327"/>
                  <a:pt x="-2364" y="771270"/>
                  <a:pt x="38167" y="589611"/>
                </a:cubicBezTo>
              </a:path>
            </a:pathLst>
          </a:custGeom>
          <a:noFill/>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6" name="TextBox 25">
            <a:extLst>
              <a:ext uri="{FF2B5EF4-FFF2-40B4-BE49-F238E27FC236}">
                <a16:creationId xmlns:a16="http://schemas.microsoft.com/office/drawing/2014/main" id="{446DD11E-6A35-8161-5205-676BE2A3E086}"/>
              </a:ext>
            </a:extLst>
          </p:cNvPr>
          <p:cNvSpPr txBox="1"/>
          <p:nvPr/>
        </p:nvSpPr>
        <p:spPr>
          <a:xfrm>
            <a:off x="2096312" y="4759642"/>
            <a:ext cx="5094198" cy="1225272"/>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Focus of our research: controllers, based on reinforcement learning, to exploit energy flexibility</a:t>
            </a:r>
          </a:p>
        </p:txBody>
      </p:sp>
    </p:spTree>
    <p:extLst>
      <p:ext uri="{BB962C8B-B14F-4D97-AF65-F5344CB8AC3E}">
        <p14:creationId xmlns:p14="http://schemas.microsoft.com/office/powerpoint/2010/main" val="41407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3" name="Cloud 2">
            <a:extLst>
              <a:ext uri="{FF2B5EF4-FFF2-40B4-BE49-F238E27FC236}">
                <a16:creationId xmlns:a16="http://schemas.microsoft.com/office/drawing/2014/main" id="{2FF8FA74-1B64-940D-5969-E82944C1A796}"/>
              </a:ext>
            </a:extLst>
          </p:cNvPr>
          <p:cNvSpPr/>
          <p:nvPr/>
        </p:nvSpPr>
        <p:spPr>
          <a:xfrm>
            <a:off x="3300456" y="1582516"/>
            <a:ext cx="3978036" cy="3043764"/>
          </a:xfrm>
          <a:prstGeom prst="cloud">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kstvak 10">
            <a:extLst>
              <a:ext uri="{FF2B5EF4-FFF2-40B4-BE49-F238E27FC236}">
                <a16:creationId xmlns:a16="http://schemas.microsoft.com/office/drawing/2014/main" id="{75CC47AF-1671-1451-9F8A-30460BB892A2}"/>
              </a:ext>
            </a:extLst>
          </p:cNvPr>
          <p:cNvSpPr txBox="1"/>
          <p:nvPr/>
        </p:nvSpPr>
        <p:spPr>
          <a:xfrm>
            <a:off x="3938342" y="2017021"/>
            <a:ext cx="3347196" cy="2246769"/>
          </a:xfrm>
          <a:prstGeom prst="rect">
            <a:avLst/>
          </a:prstGeom>
          <a:noFill/>
        </p:spPr>
        <p:txBody>
          <a:bodyPr wrap="square" rtlCol="0">
            <a:spAutoFit/>
          </a:bodyPr>
          <a:lstStyle/>
          <a:p>
            <a:r>
              <a:rPr lang="en-US" sz="2000" dirty="0">
                <a:latin typeface="+mn-lt"/>
              </a:rPr>
              <a:t>Wishlist:</a:t>
            </a:r>
          </a:p>
          <a:p>
            <a:pPr marL="227013" indent="-227013">
              <a:buFont typeface="Wingdings" pitchFamily="2" charset="2"/>
              <a:buChar char="§"/>
            </a:pPr>
            <a:r>
              <a:rPr lang="en-US" sz="2000" dirty="0">
                <a:latin typeface="+mn-lt"/>
              </a:rPr>
              <a:t>Standardized approach</a:t>
            </a:r>
          </a:p>
          <a:p>
            <a:pPr marL="227013" indent="-227013">
              <a:buFont typeface="Wingdings" pitchFamily="2" charset="2"/>
              <a:buChar char="§"/>
            </a:pPr>
            <a:r>
              <a:rPr lang="en-US" sz="2000" dirty="0">
                <a:latin typeface="+mn-lt"/>
              </a:rPr>
              <a:t>Plug-and-play</a:t>
            </a:r>
          </a:p>
          <a:p>
            <a:pPr marL="227013" indent="-227013">
              <a:buFont typeface="Wingdings" pitchFamily="2" charset="2"/>
              <a:buChar char="§"/>
            </a:pPr>
            <a:r>
              <a:rPr lang="en-US" sz="2000" dirty="0">
                <a:latin typeface="+mn-lt"/>
              </a:rPr>
              <a:t>Extensible solution</a:t>
            </a:r>
          </a:p>
          <a:p>
            <a:pPr marL="227013" indent="-227013">
              <a:buFont typeface="Wingdings" pitchFamily="2" charset="2"/>
              <a:buChar char="§"/>
            </a:pPr>
            <a:r>
              <a:rPr lang="en-US" sz="2000" dirty="0">
                <a:latin typeface="+mn-lt"/>
              </a:rPr>
              <a:t>Broad range of</a:t>
            </a:r>
            <a:br>
              <a:rPr lang="en-US" sz="2000" dirty="0">
                <a:latin typeface="+mn-lt"/>
              </a:rPr>
            </a:br>
            <a:r>
              <a:rPr lang="en-US" sz="2000" dirty="0">
                <a:latin typeface="+mn-lt"/>
              </a:rPr>
              <a:t>communication protocols </a:t>
            </a:r>
          </a:p>
          <a:p>
            <a:pPr marL="227013" indent="-227013">
              <a:buFont typeface="Wingdings" pitchFamily="2" charset="2"/>
              <a:buChar char="§"/>
            </a:pPr>
            <a:r>
              <a:rPr lang="en-US" sz="2000" dirty="0">
                <a:latin typeface="+mn-lt"/>
              </a:rPr>
              <a:t>. . .</a:t>
            </a:r>
          </a:p>
        </p:txBody>
      </p:sp>
      <p:pic>
        <p:nvPicPr>
          <p:cNvPr id="13" name="Afbeelding 4">
            <a:extLst>
              <a:ext uri="{FF2B5EF4-FFF2-40B4-BE49-F238E27FC236}">
                <a16:creationId xmlns:a16="http://schemas.microsoft.com/office/drawing/2014/main" id="{887E125D-CE6C-35E8-9AB5-EDF20857F468}"/>
              </a:ext>
            </a:extLst>
          </p:cNvPr>
          <p:cNvPicPr>
            <a:picLocks noChangeAspect="1"/>
          </p:cNvPicPr>
          <p:nvPr/>
        </p:nvPicPr>
        <p:blipFill>
          <a:blip r:embed="rId2"/>
          <a:stretch>
            <a:fillRect/>
          </a:stretch>
        </p:blipFill>
        <p:spPr>
          <a:xfrm>
            <a:off x="7610201" y="2124068"/>
            <a:ext cx="3870442" cy="2349225"/>
          </a:xfrm>
          <a:prstGeom prst="rect">
            <a:avLst/>
          </a:prstGeom>
        </p:spPr>
      </p:pic>
      <p:sp>
        <p:nvSpPr>
          <p:cNvPr id="14" name="Trapezium 13">
            <a:extLst>
              <a:ext uri="{FF2B5EF4-FFF2-40B4-BE49-F238E27FC236}">
                <a16:creationId xmlns:a16="http://schemas.microsoft.com/office/drawing/2014/main" id="{1E4FA15C-4739-5A2A-FAB5-DD63B3F64A88}"/>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5" name="Rechthoek: afgeronde hoeken 6">
            <a:extLst>
              <a:ext uri="{FF2B5EF4-FFF2-40B4-BE49-F238E27FC236}">
                <a16:creationId xmlns:a16="http://schemas.microsoft.com/office/drawing/2014/main" id="{1AD9047E-2DDE-2AD9-F241-0F870A6E6D51}"/>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16" name="Group 15">
            <a:extLst>
              <a:ext uri="{FF2B5EF4-FFF2-40B4-BE49-F238E27FC236}">
                <a16:creationId xmlns:a16="http://schemas.microsoft.com/office/drawing/2014/main" id="{A7E87224-1A54-4915-2A07-041CD1CAA470}"/>
              </a:ext>
            </a:extLst>
          </p:cNvPr>
          <p:cNvGrpSpPr/>
          <p:nvPr/>
        </p:nvGrpSpPr>
        <p:grpSpPr>
          <a:xfrm>
            <a:off x="1894062" y="3021209"/>
            <a:ext cx="812829" cy="412586"/>
            <a:chOff x="1931363" y="2771754"/>
            <a:chExt cx="1020305" cy="412586"/>
          </a:xfrm>
        </p:grpSpPr>
        <p:cxnSp>
          <p:nvCxnSpPr>
            <p:cNvPr id="17" name="Rechte verbindingslijn met pijl 8">
              <a:extLst>
                <a:ext uri="{FF2B5EF4-FFF2-40B4-BE49-F238E27FC236}">
                  <a16:creationId xmlns:a16="http://schemas.microsoft.com/office/drawing/2014/main" id="{C75FCA58-11D8-6F4B-2BDB-7EADC3587213}"/>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met pijl 9">
              <a:extLst>
                <a:ext uri="{FF2B5EF4-FFF2-40B4-BE49-F238E27FC236}">
                  <a16:creationId xmlns:a16="http://schemas.microsoft.com/office/drawing/2014/main" id="{AC6600F1-DD9D-C18A-E68D-AA4D8EDD642A}"/>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kstvak 12">
            <a:extLst>
              <a:ext uri="{FF2B5EF4-FFF2-40B4-BE49-F238E27FC236}">
                <a16:creationId xmlns:a16="http://schemas.microsoft.com/office/drawing/2014/main" id="{42122B80-944C-BE5D-5CBA-A366B047E520}"/>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21" name="Tekstvak 13">
            <a:extLst>
              <a:ext uri="{FF2B5EF4-FFF2-40B4-BE49-F238E27FC236}">
                <a16:creationId xmlns:a16="http://schemas.microsoft.com/office/drawing/2014/main" id="{D93A5542-844D-9D26-4425-91EA44C0481B}"/>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spTree>
    <p:extLst>
      <p:ext uri="{BB962C8B-B14F-4D97-AF65-F5344CB8AC3E}">
        <p14:creationId xmlns:p14="http://schemas.microsoft.com/office/powerpoint/2010/main" val="505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4436-1511-CB8D-A33D-A66F2240135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E4F0D61-1F3D-F75D-248A-C5D759724200}"/>
              </a:ext>
            </a:extLst>
          </p:cNvPr>
          <p:cNvSpPr>
            <a:spLocks noGrp="1"/>
          </p:cNvSpPr>
          <p:nvPr>
            <p:ph type="title"/>
          </p:nvPr>
        </p:nvSpPr>
        <p:spPr>
          <a:xfrm>
            <a:off x="952464" y="229597"/>
            <a:ext cx="10363200" cy="1362075"/>
          </a:xfrm>
        </p:spPr>
        <p:txBody>
          <a:bodyPr anchor="ctr"/>
          <a:lstStyle/>
          <a:p>
            <a:r>
              <a:rPr lang="en-GB" dirty="0"/>
              <a:t>The AI4E team at </a:t>
            </a:r>
            <a:r>
              <a:rPr lang="en-GB" dirty="0" err="1"/>
              <a:t>IDLab</a:t>
            </a:r>
            <a:r>
              <a:rPr lang="en-GB" dirty="0"/>
              <a:t>, Ghent University </a:t>
            </a:r>
            <a:endParaRPr lang="nl-BE" u="none" dirty="0"/>
          </a:p>
        </p:txBody>
      </p:sp>
      <p:sp>
        <p:nvSpPr>
          <p:cNvPr id="7" name="Text Placeholder 5">
            <a:extLst>
              <a:ext uri="{FF2B5EF4-FFF2-40B4-BE49-F238E27FC236}">
                <a16:creationId xmlns:a16="http://schemas.microsoft.com/office/drawing/2014/main" id="{CA9F9B49-A920-E6AA-054E-DC89F3796D2B}"/>
              </a:ext>
            </a:extLst>
          </p:cNvPr>
          <p:cNvSpPr>
            <a:spLocks noGrp="1"/>
          </p:cNvSpPr>
          <p:nvPr>
            <p:ph type="body" idx="1"/>
          </p:nvPr>
        </p:nvSpPr>
        <p:spPr>
          <a:xfrm>
            <a:off x="1142644" y="4880923"/>
            <a:ext cx="10363200" cy="1263652"/>
          </a:xfrm>
        </p:spPr>
        <p:txBody>
          <a:bodyPr/>
          <a:lstStyle/>
          <a:p>
            <a:r>
              <a:rPr lang="en-US" dirty="0">
                <a:solidFill>
                  <a:schemeClr val="accent2">
                    <a:lumMod val="60000"/>
                    <a:lumOff val="40000"/>
                  </a:schemeClr>
                </a:solidFill>
              </a:rPr>
              <a:t>https://ugentai4e.github.io/</a:t>
            </a:r>
          </a:p>
        </p:txBody>
      </p:sp>
      <p:sp>
        <p:nvSpPr>
          <p:cNvPr id="21" name="Footer Placeholder 20">
            <a:extLst>
              <a:ext uri="{FF2B5EF4-FFF2-40B4-BE49-F238E27FC236}">
                <a16:creationId xmlns:a16="http://schemas.microsoft.com/office/drawing/2014/main" id="{CCC85BCA-F804-514B-CAC2-28DE1730EE62}"/>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grpSp>
        <p:nvGrpSpPr>
          <p:cNvPr id="9" name="Group 8">
            <a:extLst>
              <a:ext uri="{FF2B5EF4-FFF2-40B4-BE49-F238E27FC236}">
                <a16:creationId xmlns:a16="http://schemas.microsoft.com/office/drawing/2014/main" id="{838791CB-5036-8F64-7524-450AF1FA79BF}"/>
              </a:ext>
            </a:extLst>
          </p:cNvPr>
          <p:cNvGrpSpPr/>
          <p:nvPr/>
        </p:nvGrpSpPr>
        <p:grpSpPr>
          <a:xfrm>
            <a:off x="2878100" y="1551318"/>
            <a:ext cx="6626303" cy="3457734"/>
            <a:chOff x="3182295" y="1942516"/>
            <a:chExt cx="6626303" cy="3457734"/>
          </a:xfrm>
        </p:grpSpPr>
        <p:grpSp>
          <p:nvGrpSpPr>
            <p:cNvPr id="4" name="Group 3">
              <a:extLst>
                <a:ext uri="{FF2B5EF4-FFF2-40B4-BE49-F238E27FC236}">
                  <a16:creationId xmlns:a16="http://schemas.microsoft.com/office/drawing/2014/main" id="{6808E1B9-2F26-F788-E85B-B848DABDE319}"/>
                </a:ext>
              </a:extLst>
            </p:cNvPr>
            <p:cNvGrpSpPr/>
            <p:nvPr/>
          </p:nvGrpSpPr>
          <p:grpSpPr>
            <a:xfrm>
              <a:off x="4202580" y="1942516"/>
              <a:ext cx="5606018" cy="3382228"/>
              <a:chOff x="4202580" y="1942516"/>
              <a:chExt cx="5606018" cy="3382228"/>
            </a:xfrm>
          </p:grpSpPr>
          <p:grpSp>
            <p:nvGrpSpPr>
              <p:cNvPr id="32" name="Group 31">
                <a:extLst>
                  <a:ext uri="{FF2B5EF4-FFF2-40B4-BE49-F238E27FC236}">
                    <a16:creationId xmlns:a16="http://schemas.microsoft.com/office/drawing/2014/main" id="{E3FBD89A-0E35-0AEC-8241-F3E6B1CAB966}"/>
                  </a:ext>
                </a:extLst>
              </p:cNvPr>
              <p:cNvGrpSpPr/>
              <p:nvPr/>
            </p:nvGrpSpPr>
            <p:grpSpPr>
              <a:xfrm>
                <a:off x="4202580" y="1942516"/>
                <a:ext cx="4563698" cy="3382228"/>
                <a:chOff x="4441075" y="2876880"/>
                <a:chExt cx="3578842" cy="2652336"/>
              </a:xfrm>
            </p:grpSpPr>
            <p:grpSp>
              <p:nvGrpSpPr>
                <p:cNvPr id="16" name="Group 15">
                  <a:extLst>
                    <a:ext uri="{FF2B5EF4-FFF2-40B4-BE49-F238E27FC236}">
                      <a16:creationId xmlns:a16="http://schemas.microsoft.com/office/drawing/2014/main" id="{70510BD5-BF99-E45E-F168-00CE69DCD73B}"/>
                    </a:ext>
                  </a:extLst>
                </p:cNvPr>
                <p:cNvGrpSpPr/>
                <p:nvPr/>
              </p:nvGrpSpPr>
              <p:grpSpPr>
                <a:xfrm>
                  <a:off x="4511808" y="2876880"/>
                  <a:ext cx="3508109" cy="2652336"/>
                  <a:chOff x="3084286" y="1534977"/>
                  <a:chExt cx="3791168" cy="2866345"/>
                </a:xfrm>
              </p:grpSpPr>
              <p:pic>
                <p:nvPicPr>
                  <p:cNvPr id="17" name="Picture 16">
                    <a:extLst>
                      <a:ext uri="{FF2B5EF4-FFF2-40B4-BE49-F238E27FC236}">
                        <a16:creationId xmlns:a16="http://schemas.microsoft.com/office/drawing/2014/main" id="{1E03BBCF-3676-1965-98FD-81A541B75829}"/>
                      </a:ext>
                    </a:extLst>
                  </p:cNvPr>
                  <p:cNvPicPr>
                    <a:picLocks noChangeAspect="1"/>
                  </p:cNvPicPr>
                  <p:nvPr/>
                </p:nvPicPr>
                <p:blipFill>
                  <a:blip r:embed="rId3">
                    <a:extLst>
                      <a:ext uri="{28A0092B-C50C-407E-A947-70E740481C1C}">
                        <a14:useLocalDpi xmlns:a14="http://schemas.microsoft.com/office/drawing/2010/main" val="0"/>
                      </a:ext>
                    </a:extLst>
                  </a:blip>
                  <a:srcRect l="45" t="7646" r="-45" b="17336"/>
                  <a:stretch>
                    <a:fillRect/>
                  </a:stretch>
                </p:blipFill>
                <p:spPr>
                  <a:xfrm>
                    <a:off x="3090525" y="1589403"/>
                    <a:ext cx="1080000" cy="1080000"/>
                  </a:xfrm>
                  <a:prstGeom prst="hexagon">
                    <a:avLst/>
                  </a:prstGeom>
                  <a:ln w="28575">
                    <a:noFill/>
                  </a:ln>
                </p:spPr>
              </p:pic>
              <p:pic>
                <p:nvPicPr>
                  <p:cNvPr id="18" name="Picture 17">
                    <a:extLst>
                      <a:ext uri="{FF2B5EF4-FFF2-40B4-BE49-F238E27FC236}">
                        <a16:creationId xmlns:a16="http://schemas.microsoft.com/office/drawing/2014/main" id="{6C4B6F89-4969-73B9-BB41-6973DE1EBAD7}"/>
                      </a:ext>
                    </a:extLst>
                  </p:cNvPr>
                  <p:cNvPicPr>
                    <a:picLocks noChangeAspect="1"/>
                  </p:cNvPicPr>
                  <p:nvPr/>
                </p:nvPicPr>
                <p:blipFill>
                  <a:blip r:embed="rId4"/>
                  <a:stretch>
                    <a:fillRect/>
                  </a:stretch>
                </p:blipFill>
                <p:spPr>
                  <a:xfrm>
                    <a:off x="4885759" y="1589403"/>
                    <a:ext cx="1080000" cy="1080000"/>
                  </a:xfrm>
                  <a:prstGeom prst="hexagon">
                    <a:avLst/>
                  </a:prstGeom>
                  <a:ln w="28575">
                    <a:noFill/>
                  </a:ln>
                </p:spPr>
              </p:pic>
              <p:pic>
                <p:nvPicPr>
                  <p:cNvPr id="20" name="Picture 19">
                    <a:extLst>
                      <a:ext uri="{FF2B5EF4-FFF2-40B4-BE49-F238E27FC236}">
                        <a16:creationId xmlns:a16="http://schemas.microsoft.com/office/drawing/2014/main" id="{15E75083-829E-8CAA-4895-FCB76CA04429}"/>
                      </a:ext>
                    </a:extLst>
                  </p:cNvPr>
                  <p:cNvPicPr>
                    <a:picLocks noChangeAspect="1"/>
                  </p:cNvPicPr>
                  <p:nvPr/>
                </p:nvPicPr>
                <p:blipFill>
                  <a:blip r:embed="rId5"/>
                  <a:stretch>
                    <a:fillRect/>
                  </a:stretch>
                </p:blipFill>
                <p:spPr>
                  <a:xfrm>
                    <a:off x="5786737" y="2166709"/>
                    <a:ext cx="1080000" cy="1080000"/>
                  </a:xfrm>
                  <a:prstGeom prst="hexagon">
                    <a:avLst/>
                  </a:prstGeom>
                  <a:ln w="28575">
                    <a:noFill/>
                  </a:ln>
                </p:spPr>
              </p:pic>
              <p:pic>
                <p:nvPicPr>
                  <p:cNvPr id="22" name="Picture 21">
                    <a:extLst>
                      <a:ext uri="{FF2B5EF4-FFF2-40B4-BE49-F238E27FC236}">
                        <a16:creationId xmlns:a16="http://schemas.microsoft.com/office/drawing/2014/main" id="{3C3B54D1-4601-7F6C-FE2E-7C7475B8EC54}"/>
                      </a:ext>
                    </a:extLst>
                  </p:cNvPr>
                  <p:cNvPicPr>
                    <a:picLocks noChangeAspect="1"/>
                  </p:cNvPicPr>
                  <p:nvPr/>
                </p:nvPicPr>
                <p:blipFill>
                  <a:blip r:embed="rId6"/>
                  <a:stretch>
                    <a:fillRect/>
                  </a:stretch>
                </p:blipFill>
                <p:spPr>
                  <a:xfrm>
                    <a:off x="3984780" y="2166709"/>
                    <a:ext cx="1080000" cy="1080000"/>
                  </a:xfrm>
                  <a:prstGeom prst="hexagon">
                    <a:avLst/>
                  </a:prstGeom>
                  <a:ln>
                    <a:noFill/>
                  </a:ln>
                </p:spPr>
              </p:pic>
              <p:pic>
                <p:nvPicPr>
                  <p:cNvPr id="23" name="Picture 22">
                    <a:extLst>
                      <a:ext uri="{FF2B5EF4-FFF2-40B4-BE49-F238E27FC236}">
                        <a16:creationId xmlns:a16="http://schemas.microsoft.com/office/drawing/2014/main" id="{7B0C8E3A-4F89-B1B1-231F-044781A43152}"/>
                      </a:ext>
                    </a:extLst>
                  </p:cNvPr>
                  <p:cNvPicPr>
                    <a:picLocks noChangeAspect="1"/>
                  </p:cNvPicPr>
                  <p:nvPr/>
                </p:nvPicPr>
                <p:blipFill rotWithShape="1">
                  <a:blip r:embed="rId7"/>
                  <a:srcRect l="13052" t="21477" r="8427"/>
                  <a:stretch/>
                </p:blipFill>
                <p:spPr>
                  <a:xfrm>
                    <a:off x="3084286" y="2744015"/>
                    <a:ext cx="1080000" cy="1080000"/>
                  </a:xfrm>
                  <a:prstGeom prst="hexagon">
                    <a:avLst/>
                  </a:prstGeom>
                  <a:ln w="28575">
                    <a:noFill/>
                  </a:ln>
                </p:spPr>
              </p:pic>
              <p:pic>
                <p:nvPicPr>
                  <p:cNvPr id="24" name="Picture 23">
                    <a:extLst>
                      <a:ext uri="{FF2B5EF4-FFF2-40B4-BE49-F238E27FC236}">
                        <a16:creationId xmlns:a16="http://schemas.microsoft.com/office/drawing/2014/main" id="{C932F648-E724-6F9E-ACF2-441A0A8F08D0}"/>
                      </a:ext>
                    </a:extLst>
                  </p:cNvPr>
                  <p:cNvPicPr>
                    <a:picLocks noChangeAspect="1"/>
                  </p:cNvPicPr>
                  <p:nvPr/>
                </p:nvPicPr>
                <p:blipFill>
                  <a:blip r:embed="rId8"/>
                  <a:stretch>
                    <a:fillRect/>
                  </a:stretch>
                </p:blipFill>
                <p:spPr>
                  <a:xfrm>
                    <a:off x="3983694" y="3321322"/>
                    <a:ext cx="1080000" cy="1080000"/>
                  </a:xfrm>
                  <a:prstGeom prst="hexagon">
                    <a:avLst/>
                  </a:prstGeom>
                  <a:ln w="28575">
                    <a:noFill/>
                  </a:ln>
                </p:spPr>
              </p:pic>
              <p:pic>
                <p:nvPicPr>
                  <p:cNvPr id="25" name="Picture 24">
                    <a:extLst>
                      <a:ext uri="{FF2B5EF4-FFF2-40B4-BE49-F238E27FC236}">
                        <a16:creationId xmlns:a16="http://schemas.microsoft.com/office/drawing/2014/main" id="{C7264DD4-8FF7-033D-FD83-8F6A37DDB17B}"/>
                      </a:ext>
                    </a:extLst>
                  </p:cNvPr>
                  <p:cNvPicPr>
                    <a:picLocks noChangeAspect="1"/>
                  </p:cNvPicPr>
                  <p:nvPr/>
                </p:nvPicPr>
                <p:blipFill>
                  <a:blip r:embed="rId9"/>
                  <a:stretch>
                    <a:fillRect/>
                  </a:stretch>
                </p:blipFill>
                <p:spPr>
                  <a:xfrm>
                    <a:off x="4889826" y="2744015"/>
                    <a:ext cx="1080000" cy="1080000"/>
                  </a:xfrm>
                  <a:prstGeom prst="hexagon">
                    <a:avLst/>
                  </a:prstGeom>
                  <a:ln w="28575">
                    <a:noFill/>
                  </a:ln>
                </p:spPr>
              </p:pic>
              <p:pic>
                <p:nvPicPr>
                  <p:cNvPr id="28" name="Picture 27">
                    <a:extLst>
                      <a:ext uri="{FF2B5EF4-FFF2-40B4-BE49-F238E27FC236}">
                        <a16:creationId xmlns:a16="http://schemas.microsoft.com/office/drawing/2014/main" id="{EB363612-FFD7-E825-37A7-4A85FCF5B96E}"/>
                      </a:ext>
                    </a:extLst>
                  </p:cNvPr>
                  <p:cNvPicPr>
                    <a:picLocks noChangeAspect="1"/>
                  </p:cNvPicPr>
                  <p:nvPr/>
                </p:nvPicPr>
                <p:blipFill rotWithShape="1">
                  <a:blip r:embed="rId10"/>
                  <a:srcRect l="28332" t="14574" r="26913" b="52282"/>
                  <a:stretch/>
                </p:blipFill>
                <p:spPr>
                  <a:xfrm>
                    <a:off x="5795960" y="3321322"/>
                    <a:ext cx="1079494" cy="1080000"/>
                  </a:xfrm>
                  <a:prstGeom prst="hexagon">
                    <a:avLst/>
                  </a:prstGeom>
                  <a:ln w="28575">
                    <a:noFill/>
                  </a:ln>
                </p:spPr>
              </p:pic>
              <p:pic>
                <p:nvPicPr>
                  <p:cNvPr id="29" name="Picture 28">
                    <a:extLst>
                      <a:ext uri="{FF2B5EF4-FFF2-40B4-BE49-F238E27FC236}">
                        <a16:creationId xmlns:a16="http://schemas.microsoft.com/office/drawing/2014/main" id="{08FEEE72-8A30-4DCC-C99F-248FF6694226}"/>
                      </a:ext>
                    </a:extLst>
                  </p:cNvPr>
                  <p:cNvPicPr>
                    <a:picLocks noChangeAspect="1"/>
                  </p:cNvPicPr>
                  <p:nvPr/>
                </p:nvPicPr>
                <p:blipFill rotWithShape="1">
                  <a:blip r:embed="rId11"/>
                  <a:srcRect l="15676" t="22259" r="15543" b="27153"/>
                  <a:stretch/>
                </p:blipFill>
                <p:spPr>
                  <a:xfrm>
                    <a:off x="4083175" y="1534977"/>
                    <a:ext cx="811238" cy="298338"/>
                  </a:xfrm>
                  <a:prstGeom prst="rect">
                    <a:avLst/>
                  </a:prstGeom>
                </p:spPr>
              </p:pic>
            </p:grpSp>
            <p:pic>
              <p:nvPicPr>
                <p:cNvPr id="30" name="Picture 29">
                  <a:extLst>
                    <a:ext uri="{FF2B5EF4-FFF2-40B4-BE49-F238E27FC236}">
                      <a16:creationId xmlns:a16="http://schemas.microsoft.com/office/drawing/2014/main" id="{52A948AD-C221-2119-541F-A442ED44F21C}"/>
                    </a:ext>
                  </a:extLst>
                </p:cNvPr>
                <p:cNvPicPr>
                  <a:picLocks noChangeAspect="1"/>
                </p:cNvPicPr>
                <p:nvPr/>
              </p:nvPicPr>
              <p:blipFill>
                <a:blip r:embed="rId12"/>
                <a:srcRect l="23" r="23"/>
                <a:stretch/>
              </p:blipFill>
              <p:spPr>
                <a:xfrm>
                  <a:off x="4441075" y="3970508"/>
                  <a:ext cx="1079494" cy="1080000"/>
                </a:xfrm>
                <a:prstGeom prst="hexagon">
                  <a:avLst/>
                </a:prstGeom>
                <a:ln w="28575">
                  <a:noFill/>
                </a:ln>
              </p:spPr>
            </p:pic>
          </p:grpSp>
          <p:pic>
            <p:nvPicPr>
              <p:cNvPr id="3" name="Picture 2">
                <a:extLst>
                  <a:ext uri="{FF2B5EF4-FFF2-40B4-BE49-F238E27FC236}">
                    <a16:creationId xmlns:a16="http://schemas.microsoft.com/office/drawing/2014/main" id="{2E9BF0BE-6993-B3F5-CEEA-910F5E1E8AAB}"/>
                  </a:ext>
                </a:extLst>
              </p:cNvPr>
              <p:cNvPicPr>
                <a:picLocks noChangeAspect="1"/>
              </p:cNvPicPr>
              <p:nvPr/>
            </p:nvPicPr>
            <p:blipFill>
              <a:blip r:embed="rId13">
                <a:extLst>
                  <a:ext uri="{28A0092B-C50C-407E-A947-70E740481C1C}">
                    <a14:useLocalDpi xmlns:a14="http://schemas.microsoft.com/office/drawing/2010/main" val="0"/>
                  </a:ext>
                </a:extLst>
              </a:blip>
              <a:srcRect l="23" r="23"/>
              <a:stretch/>
            </p:blipFill>
            <p:spPr>
              <a:xfrm>
                <a:off x="8534818" y="3369156"/>
                <a:ext cx="1273780" cy="1274378"/>
              </a:xfrm>
              <a:prstGeom prst="hexagon">
                <a:avLst/>
              </a:prstGeom>
              <a:ln w="28575">
                <a:noFill/>
              </a:ln>
            </p:spPr>
          </p:pic>
        </p:grpSp>
        <p:pic>
          <p:nvPicPr>
            <p:cNvPr id="8" name="Picture 7">
              <a:extLst>
                <a:ext uri="{FF2B5EF4-FFF2-40B4-BE49-F238E27FC236}">
                  <a16:creationId xmlns:a16="http://schemas.microsoft.com/office/drawing/2014/main" id="{68336048-473D-4BE3-494F-500A1327ED69}"/>
                </a:ext>
              </a:extLst>
            </p:cNvPr>
            <p:cNvPicPr>
              <a:picLocks/>
            </p:cNvPicPr>
            <p:nvPr/>
          </p:nvPicPr>
          <p:blipFill rotWithShape="1">
            <a:blip r:embed="rId14">
              <a:extLst>
                <a:ext uri="{28A0092B-C50C-407E-A947-70E740481C1C}">
                  <a14:useLocalDpi xmlns:a14="http://schemas.microsoft.com/office/drawing/2010/main" val="0"/>
                </a:ext>
              </a:extLst>
            </a:blip>
            <a:srcRect l="27252" t="17163" r="16528" b="44352"/>
            <a:stretch/>
          </p:blipFill>
          <p:spPr>
            <a:xfrm>
              <a:off x="3182295" y="4075253"/>
              <a:ext cx="1273780" cy="1324997"/>
            </a:xfrm>
            <a:prstGeom prst="hexagon">
              <a:avLst/>
            </a:prstGeom>
          </p:spPr>
        </p:pic>
      </p:grpSp>
    </p:spTree>
    <p:extLst>
      <p:ext uri="{BB962C8B-B14F-4D97-AF65-F5344CB8AC3E}">
        <p14:creationId xmlns:p14="http://schemas.microsoft.com/office/powerpoint/2010/main" val="396662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2641233"/>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4755"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stretch>
            <a:fillRect/>
          </a:stretch>
        </p:blipFill>
        <p:spPr>
          <a:xfrm>
            <a:off x="7610201" y="2124068"/>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958354"/>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2335868"/>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2838970"/>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3342072"/>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2600653"/>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3220304"/>
            <a:ext cx="1537855" cy="285058"/>
          </a:xfrm>
          <a:prstGeom prst="lef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3845174"/>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2473832"/>
            <a:ext cx="701675" cy="529552"/>
          </a:xfrm>
          <a:prstGeom prst="rect">
            <a:avLst/>
          </a:prstGeom>
        </p:spPr>
      </p:pic>
      <p:grpSp>
        <p:nvGrpSpPr>
          <p:cNvPr id="35" name="Group 34">
            <a:extLst>
              <a:ext uri="{FF2B5EF4-FFF2-40B4-BE49-F238E27FC236}">
                <a16:creationId xmlns:a16="http://schemas.microsoft.com/office/drawing/2014/main" id="{EEF85225-4AB7-FD93-ADE6-2CE863623140}"/>
              </a:ext>
            </a:extLst>
          </p:cNvPr>
          <p:cNvGrpSpPr/>
          <p:nvPr/>
        </p:nvGrpSpPr>
        <p:grpSpPr>
          <a:xfrm>
            <a:off x="2888673" y="4480875"/>
            <a:ext cx="4644736" cy="1496103"/>
            <a:chOff x="2888673" y="4480875"/>
            <a:chExt cx="4644736" cy="1496103"/>
          </a:xfrm>
        </p:grpSpPr>
        <p:pic>
          <p:nvPicPr>
            <p:cNvPr id="32" name="Picture 31">
              <a:extLst>
                <a:ext uri="{FF2B5EF4-FFF2-40B4-BE49-F238E27FC236}">
                  <a16:creationId xmlns:a16="http://schemas.microsoft.com/office/drawing/2014/main" id="{9E128D0C-9539-E531-CF85-B49260A5159B}"/>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58987" y="4480875"/>
              <a:ext cx="3904109" cy="1041281"/>
            </a:xfrm>
            <a:prstGeom prst="rect">
              <a:avLst/>
            </a:prstGeom>
          </p:spPr>
        </p:pic>
        <p:sp>
          <p:nvSpPr>
            <p:cNvPr id="33" name="Rectangular Callout 32">
              <a:extLst>
                <a:ext uri="{FF2B5EF4-FFF2-40B4-BE49-F238E27FC236}">
                  <a16:creationId xmlns:a16="http://schemas.microsoft.com/office/drawing/2014/main" id="{262E5BCC-1BED-A07F-1E5B-922FD834D3B8}"/>
                </a:ext>
              </a:extLst>
            </p:cNvPr>
            <p:cNvSpPr/>
            <p:nvPr/>
          </p:nvSpPr>
          <p:spPr>
            <a:xfrm>
              <a:off x="2888673" y="4533977"/>
              <a:ext cx="4644736" cy="1443001"/>
            </a:xfrm>
            <a:prstGeom prst="wedgeRectCallout">
              <a:avLst>
                <a:gd name="adj1" fmla="val -61325"/>
                <a:gd name="adj2" fmla="val -49113"/>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D2EC4582-D5BC-012F-E64A-855FB0962E9F}"/>
                </a:ext>
              </a:extLst>
            </p:cNvPr>
            <p:cNvSpPr txBox="1"/>
            <p:nvPr/>
          </p:nvSpPr>
          <p:spPr>
            <a:xfrm>
              <a:off x="3123061" y="5340629"/>
              <a:ext cx="4175961" cy="584775"/>
            </a:xfrm>
            <a:prstGeom prst="rect">
              <a:avLst/>
            </a:prstGeom>
            <a:noFill/>
          </p:spPr>
          <p:txBody>
            <a:bodyPr wrap="square" rtlCol="0">
              <a:spAutoFit/>
            </a:bodyPr>
            <a:lstStyle/>
            <a:p>
              <a:pPr algn="ctr"/>
              <a:r>
                <a:rPr lang="en-BE" dirty="0">
                  <a:solidFill>
                    <a:schemeClr val="accent3"/>
                  </a:solidFill>
                  <a:latin typeface="+mn-lt"/>
                </a:rPr>
                <a:t>Standardized interface, used for many RL benchmarks (cf. OpenAI gym environments)</a:t>
              </a:r>
            </a:p>
          </p:txBody>
        </p:sp>
      </p:grpSp>
      <p:sp>
        <p:nvSpPr>
          <p:cNvPr id="36" name="Rechthoek: afgeronde hoeken 6">
            <a:extLst>
              <a:ext uri="{FF2B5EF4-FFF2-40B4-BE49-F238E27FC236}">
                <a16:creationId xmlns:a16="http://schemas.microsoft.com/office/drawing/2014/main" id="{4C393362-AC36-051F-97C8-18B648F1AF13}"/>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37" name="Group 36">
            <a:extLst>
              <a:ext uri="{FF2B5EF4-FFF2-40B4-BE49-F238E27FC236}">
                <a16:creationId xmlns:a16="http://schemas.microsoft.com/office/drawing/2014/main" id="{87C95F74-21CC-0EEA-2C85-A7E4D08545D6}"/>
              </a:ext>
            </a:extLst>
          </p:cNvPr>
          <p:cNvGrpSpPr/>
          <p:nvPr/>
        </p:nvGrpSpPr>
        <p:grpSpPr>
          <a:xfrm>
            <a:off x="1894062" y="3021209"/>
            <a:ext cx="812829" cy="412586"/>
            <a:chOff x="1931363" y="2771754"/>
            <a:chExt cx="1020305" cy="412586"/>
          </a:xfrm>
        </p:grpSpPr>
        <p:cxnSp>
          <p:nvCxnSpPr>
            <p:cNvPr id="38" name="Rechte verbindingslijn met pijl 8">
              <a:extLst>
                <a:ext uri="{FF2B5EF4-FFF2-40B4-BE49-F238E27FC236}">
                  <a16:creationId xmlns:a16="http://schemas.microsoft.com/office/drawing/2014/main" id="{02990B05-FE89-9581-8619-E2178526B34E}"/>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Rechte verbindingslijn met pijl 9">
              <a:extLst>
                <a:ext uri="{FF2B5EF4-FFF2-40B4-BE49-F238E27FC236}">
                  <a16:creationId xmlns:a16="http://schemas.microsoft.com/office/drawing/2014/main" id="{51224655-CAF2-8FF5-D25D-ECB9C7AA7159}"/>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kstvak 12">
            <a:extLst>
              <a:ext uri="{FF2B5EF4-FFF2-40B4-BE49-F238E27FC236}">
                <a16:creationId xmlns:a16="http://schemas.microsoft.com/office/drawing/2014/main" id="{65CFDEA5-CF40-BD1D-08D0-9AF3F3212ACD}"/>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41" name="Tekstvak 13">
            <a:extLst>
              <a:ext uri="{FF2B5EF4-FFF2-40B4-BE49-F238E27FC236}">
                <a16:creationId xmlns:a16="http://schemas.microsoft.com/office/drawing/2014/main" id="{801963E6-2EF9-E740-4A49-A51B4D3E8C2A}"/>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42" name="Straight Connector 41">
            <a:extLst>
              <a:ext uri="{FF2B5EF4-FFF2-40B4-BE49-F238E27FC236}">
                <a16:creationId xmlns:a16="http://schemas.microsoft.com/office/drawing/2014/main" id="{4B1DDB72-0124-D4C6-2BF2-13C984003414}"/>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0C05D52-141D-D62D-825C-A1775A119549}"/>
              </a:ext>
            </a:extLst>
          </p:cNvPr>
          <p:cNvGrpSpPr/>
          <p:nvPr/>
        </p:nvGrpSpPr>
        <p:grpSpPr>
          <a:xfrm>
            <a:off x="2327565" y="904009"/>
            <a:ext cx="9578727" cy="2680855"/>
            <a:chOff x="2327565" y="904009"/>
            <a:chExt cx="9578727" cy="2680855"/>
          </a:xfrm>
        </p:grpSpPr>
        <p:sp>
          <p:nvSpPr>
            <p:cNvPr id="24" name="Process 23">
              <a:extLst>
                <a:ext uri="{FF2B5EF4-FFF2-40B4-BE49-F238E27FC236}">
                  <a16:creationId xmlns:a16="http://schemas.microsoft.com/office/drawing/2014/main" id="{6F3271D8-16C0-0C41-8B27-47CC65C4B916}"/>
                </a:ext>
              </a:extLst>
            </p:cNvPr>
            <p:cNvSpPr/>
            <p:nvPr/>
          </p:nvSpPr>
          <p:spPr>
            <a:xfrm>
              <a:off x="2847109" y="904009"/>
              <a:ext cx="9059183" cy="2531580"/>
            </a:xfrm>
            <a:prstGeom prst="flowChartProcess">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Freeform 25">
              <a:extLst>
                <a:ext uri="{FF2B5EF4-FFF2-40B4-BE49-F238E27FC236}">
                  <a16:creationId xmlns:a16="http://schemas.microsoft.com/office/drawing/2014/main" id="{E21C1C30-0E0E-4742-864C-E633A97A7D2B}"/>
                </a:ext>
              </a:extLst>
            </p:cNvPr>
            <p:cNvSpPr/>
            <p:nvPr/>
          </p:nvSpPr>
          <p:spPr>
            <a:xfrm>
              <a:off x="2327565" y="918946"/>
              <a:ext cx="526904" cy="2665918"/>
            </a:xfrm>
            <a:custGeom>
              <a:avLst/>
              <a:gdLst>
                <a:gd name="connsiteX0" fmla="*/ 540327 w 540327"/>
                <a:gd name="connsiteY0" fmla="*/ 0 h 2701637"/>
                <a:gd name="connsiteX1" fmla="*/ 0 w 540327"/>
                <a:gd name="connsiteY1" fmla="*/ 2057400 h 2701637"/>
                <a:gd name="connsiteX2" fmla="*/ 0 w 540327"/>
                <a:gd name="connsiteY2" fmla="*/ 2701637 h 2701637"/>
                <a:gd name="connsiteX3" fmla="*/ 540327 w 540327"/>
                <a:gd name="connsiteY3" fmla="*/ 2556164 h 2701637"/>
                <a:gd name="connsiteX4" fmla="*/ 540327 w 540327"/>
                <a:gd name="connsiteY4" fmla="*/ 0 h 2701637"/>
                <a:gd name="connsiteX0" fmla="*/ 540327 w 668914"/>
                <a:gd name="connsiteY0" fmla="*/ 0 h 2701637"/>
                <a:gd name="connsiteX1" fmla="*/ 0 w 668914"/>
                <a:gd name="connsiteY1" fmla="*/ 2057400 h 2701637"/>
                <a:gd name="connsiteX2" fmla="*/ 0 w 668914"/>
                <a:gd name="connsiteY2" fmla="*/ 2701637 h 2701637"/>
                <a:gd name="connsiteX3" fmla="*/ 668914 w 668914"/>
                <a:gd name="connsiteY3" fmla="*/ 2306133 h 2701637"/>
                <a:gd name="connsiteX4" fmla="*/ 540327 w 668914"/>
                <a:gd name="connsiteY4" fmla="*/ 0 h 2701637"/>
                <a:gd name="connsiteX0" fmla="*/ 540327 w 540327"/>
                <a:gd name="connsiteY0" fmla="*/ 0 h 2701637"/>
                <a:gd name="connsiteX1" fmla="*/ 0 w 540327"/>
                <a:gd name="connsiteY1" fmla="*/ 2057400 h 2701637"/>
                <a:gd name="connsiteX2" fmla="*/ 0 w 540327"/>
                <a:gd name="connsiteY2" fmla="*/ 2701637 h 2701637"/>
                <a:gd name="connsiteX3" fmla="*/ 526039 w 540327"/>
                <a:gd name="connsiteY3" fmla="*/ 2556165 h 2701637"/>
                <a:gd name="connsiteX4" fmla="*/ 540327 w 540327"/>
                <a:gd name="connsiteY4" fmla="*/ 0 h 2701637"/>
                <a:gd name="connsiteX0" fmla="*/ 211714 w 526091"/>
                <a:gd name="connsiteY0" fmla="*/ 0 h 2637343"/>
                <a:gd name="connsiteX1" fmla="*/ 0 w 526091"/>
                <a:gd name="connsiteY1" fmla="*/ 1993106 h 2637343"/>
                <a:gd name="connsiteX2" fmla="*/ 0 w 526091"/>
                <a:gd name="connsiteY2" fmla="*/ 2637343 h 2637343"/>
                <a:gd name="connsiteX3" fmla="*/ 526039 w 526091"/>
                <a:gd name="connsiteY3" fmla="*/ 2491871 h 2637343"/>
                <a:gd name="connsiteX4" fmla="*/ 211714 w 526091"/>
                <a:gd name="connsiteY4" fmla="*/ 0 h 2637343"/>
                <a:gd name="connsiteX0" fmla="*/ 518896 w 526904"/>
                <a:gd name="connsiteY0" fmla="*/ 0 h 2665918"/>
                <a:gd name="connsiteX1" fmla="*/ 0 w 526904"/>
                <a:gd name="connsiteY1" fmla="*/ 2021681 h 2665918"/>
                <a:gd name="connsiteX2" fmla="*/ 0 w 526904"/>
                <a:gd name="connsiteY2" fmla="*/ 2665918 h 2665918"/>
                <a:gd name="connsiteX3" fmla="*/ 526039 w 526904"/>
                <a:gd name="connsiteY3" fmla="*/ 2520446 h 2665918"/>
                <a:gd name="connsiteX4" fmla="*/ 518896 w 526904"/>
                <a:gd name="connsiteY4" fmla="*/ 0 h 266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904" h="2665918">
                  <a:moveTo>
                    <a:pt x="518896" y="0"/>
                  </a:moveTo>
                  <a:lnTo>
                    <a:pt x="0" y="2021681"/>
                  </a:lnTo>
                  <a:lnTo>
                    <a:pt x="0" y="2665918"/>
                  </a:lnTo>
                  <a:lnTo>
                    <a:pt x="526039" y="2520446"/>
                  </a:lnTo>
                  <a:cubicBezTo>
                    <a:pt x="530802" y="1668391"/>
                    <a:pt x="514133" y="852055"/>
                    <a:pt x="518896" y="0"/>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7" name="Rechthoek: afgeronde hoeken 6">
            <a:extLst>
              <a:ext uri="{FF2B5EF4-FFF2-40B4-BE49-F238E27FC236}">
                <a16:creationId xmlns:a16="http://schemas.microsoft.com/office/drawing/2014/main" id="{F2E571BD-C3D6-A06F-CC60-6712C59C049B}"/>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20" name="Group 19">
            <a:extLst>
              <a:ext uri="{FF2B5EF4-FFF2-40B4-BE49-F238E27FC236}">
                <a16:creationId xmlns:a16="http://schemas.microsoft.com/office/drawing/2014/main" id="{A7A9F3A0-1A57-488E-F6CE-605DDD0E8B07}"/>
              </a:ext>
            </a:extLst>
          </p:cNvPr>
          <p:cNvGrpSpPr/>
          <p:nvPr/>
        </p:nvGrpSpPr>
        <p:grpSpPr>
          <a:xfrm>
            <a:off x="1894062" y="3021209"/>
            <a:ext cx="812829" cy="412586"/>
            <a:chOff x="1931363" y="2771754"/>
            <a:chExt cx="1020305" cy="412586"/>
          </a:xfrm>
        </p:grpSpPr>
        <p:cxnSp>
          <p:nvCxnSpPr>
            <p:cNvPr id="8" name="Rechte verbindingslijn met pijl 8">
              <a:extLst>
                <a:ext uri="{FF2B5EF4-FFF2-40B4-BE49-F238E27FC236}">
                  <a16:creationId xmlns:a16="http://schemas.microsoft.com/office/drawing/2014/main" id="{78FB20F1-029E-97F0-E768-8E49462FC731}"/>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Rechte verbindingslijn met pijl 9">
              <a:extLst>
                <a:ext uri="{FF2B5EF4-FFF2-40B4-BE49-F238E27FC236}">
                  <a16:creationId xmlns:a16="http://schemas.microsoft.com/office/drawing/2014/main" id="{D62651C3-B674-8099-4F08-0350EED1C355}"/>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 name="Tekstvak 12">
            <a:extLst>
              <a:ext uri="{FF2B5EF4-FFF2-40B4-BE49-F238E27FC236}">
                <a16:creationId xmlns:a16="http://schemas.microsoft.com/office/drawing/2014/main" id="{D1EA0247-DDF6-E011-9436-73C2DB9DD408}"/>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11" name="Tekstvak 13">
            <a:extLst>
              <a:ext uri="{FF2B5EF4-FFF2-40B4-BE49-F238E27FC236}">
                <a16:creationId xmlns:a16="http://schemas.microsoft.com/office/drawing/2014/main" id="{3606227F-A4D3-57EA-6BD5-B7D76E81BBC1}"/>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15" name="Straight Connector 14">
            <a:extLst>
              <a:ext uri="{FF2B5EF4-FFF2-40B4-BE49-F238E27FC236}">
                <a16:creationId xmlns:a16="http://schemas.microsoft.com/office/drawing/2014/main" id="{4F30A060-D121-798A-EB78-49F81D96FB9A}"/>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CDCEFED-A9E4-420F-3E8C-52FC9844C173}"/>
              </a:ext>
            </a:extLst>
          </p:cNvPr>
          <p:cNvGrpSpPr/>
          <p:nvPr/>
        </p:nvGrpSpPr>
        <p:grpSpPr>
          <a:xfrm>
            <a:off x="3009209" y="1086364"/>
            <a:ext cx="8710427" cy="2349225"/>
            <a:chOff x="2770216" y="1169492"/>
            <a:chExt cx="8710427" cy="2349225"/>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1686657"/>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0216"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0201" y="1169492"/>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1955588"/>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003778"/>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1381292"/>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1884394"/>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2387496"/>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1646077"/>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2265728"/>
              <a:ext cx="1537855"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2890598"/>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1519256"/>
              <a:ext cx="701675" cy="529552"/>
            </a:xfrm>
            <a:prstGeom prst="rect">
              <a:avLst/>
            </a:prstGeom>
          </p:spPr>
        </p:pic>
      </p:grpSp>
      <p:grpSp>
        <p:nvGrpSpPr>
          <p:cNvPr id="43" name="Group 42">
            <a:extLst>
              <a:ext uri="{FF2B5EF4-FFF2-40B4-BE49-F238E27FC236}">
                <a16:creationId xmlns:a16="http://schemas.microsoft.com/office/drawing/2014/main" id="{1423D7FA-DEE3-4AF8-1EA1-67AA928ED318}"/>
              </a:ext>
            </a:extLst>
          </p:cNvPr>
          <p:cNvGrpSpPr/>
          <p:nvPr/>
        </p:nvGrpSpPr>
        <p:grpSpPr>
          <a:xfrm>
            <a:off x="2983184" y="3757913"/>
            <a:ext cx="2112294" cy="1915703"/>
            <a:chOff x="2744191" y="3695567"/>
            <a:chExt cx="2112294" cy="1915703"/>
          </a:xfrm>
        </p:grpSpPr>
        <p:grpSp>
          <p:nvGrpSpPr>
            <p:cNvPr id="12" name="Group 11">
              <a:extLst>
                <a:ext uri="{FF2B5EF4-FFF2-40B4-BE49-F238E27FC236}">
                  <a16:creationId xmlns:a16="http://schemas.microsoft.com/office/drawing/2014/main" id="{E5369BD8-EA70-E462-22B4-234BFA9735F3}"/>
                </a:ext>
              </a:extLst>
            </p:cNvPr>
            <p:cNvGrpSpPr/>
            <p:nvPr/>
          </p:nvGrpSpPr>
          <p:grpSpPr>
            <a:xfrm>
              <a:off x="2744191" y="4000931"/>
              <a:ext cx="1441561" cy="1047542"/>
              <a:chOff x="2770216" y="2381458"/>
              <a:chExt cx="1441561" cy="1047542"/>
            </a:xfrm>
            <a:solidFill>
              <a:srgbClr val="97D5EB"/>
            </a:solidFill>
          </p:grpSpPr>
          <p:sp>
            <p:nvSpPr>
              <p:cNvPr id="13" name="Rectangle 12">
                <a:extLst>
                  <a:ext uri="{FF2B5EF4-FFF2-40B4-BE49-F238E27FC236}">
                    <a16:creationId xmlns:a16="http://schemas.microsoft.com/office/drawing/2014/main" id="{34AC98F5-6984-3A90-3DF0-682063627EEE}"/>
                  </a:ext>
                </a:extLst>
              </p:cNvPr>
              <p:cNvSpPr/>
              <p:nvPr/>
            </p:nvSpPr>
            <p:spPr>
              <a:xfrm>
                <a:off x="2770216" y="2542552"/>
                <a:ext cx="1441561" cy="8864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HomeSimGym</a:t>
                </a:r>
              </a:p>
              <a:p>
                <a:pPr algn="ctr"/>
                <a:r>
                  <a:rPr lang="en-BE" dirty="0">
                    <a:solidFill>
                      <a:schemeClr val="tx1"/>
                    </a:solidFill>
                    <a:latin typeface="UGent Panno Text" panose="02000506040000040003" pitchFamily="2" charset="0"/>
                  </a:rPr>
                  <a:t>(Matlab engine)</a:t>
                </a:r>
                <a:endParaRPr lang="en-BE" sz="2000" dirty="0">
                  <a:solidFill>
                    <a:schemeClr val="tx1"/>
                  </a:solidFill>
                  <a:latin typeface="UGent Panno Text" panose="02000506040000040003" pitchFamily="2" charset="0"/>
                </a:endParaRPr>
              </a:p>
            </p:txBody>
          </p:sp>
          <p:sp>
            <p:nvSpPr>
              <p:cNvPr id="18" name="Rectangle 17">
                <a:extLst>
                  <a:ext uri="{FF2B5EF4-FFF2-40B4-BE49-F238E27FC236}">
                    <a16:creationId xmlns:a16="http://schemas.microsoft.com/office/drawing/2014/main" id="{B7D7C6D9-49DE-FF00-5A86-B2E7BFC474E8}"/>
                  </a:ext>
                </a:extLst>
              </p:cNvPr>
              <p:cNvSpPr/>
              <p:nvPr/>
            </p:nvSpPr>
            <p:spPr>
              <a:xfrm>
                <a:off x="2770216" y="2381458"/>
                <a:ext cx="583497" cy="1635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5" name="Trapezium 24">
              <a:extLst>
                <a:ext uri="{FF2B5EF4-FFF2-40B4-BE49-F238E27FC236}">
                  <a16:creationId xmlns:a16="http://schemas.microsoft.com/office/drawing/2014/main" id="{4446E1A9-BA9A-77E7-7E37-35483CA20835}"/>
                </a:ext>
              </a:extLst>
            </p:cNvPr>
            <p:cNvSpPr/>
            <p:nvPr/>
          </p:nvSpPr>
          <p:spPr>
            <a:xfrm rot="16200000">
              <a:off x="3563267" y="4318052"/>
              <a:ext cx="1915703" cy="670733"/>
            </a:xfrm>
            <a:prstGeom prst="trapezoid">
              <a:avLst>
                <a:gd name="adj" fmla="val 80505"/>
              </a:avLst>
            </a:prstGeom>
            <a:gradFill flip="none" rotWithShape="1">
              <a:gsLst>
                <a:gs pos="0">
                  <a:srgbClr val="97D5EB">
                    <a:tint val="66000"/>
                    <a:satMod val="160000"/>
                  </a:srgbClr>
                </a:gs>
                <a:gs pos="50000">
                  <a:srgbClr val="97D5EB">
                    <a:tint val="44500"/>
                    <a:satMod val="160000"/>
                  </a:srgbClr>
                </a:gs>
                <a:gs pos="100000">
                  <a:srgbClr val="97D5EB">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40" name="Picture 39">
              <a:extLst>
                <a:ext uri="{FF2B5EF4-FFF2-40B4-BE49-F238E27FC236}">
                  <a16:creationId xmlns:a16="http://schemas.microsoft.com/office/drawing/2014/main" id="{5AE10242-4CB8-168F-AED2-1CD8DF7BE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20" y="3833530"/>
              <a:ext cx="701675" cy="529552"/>
            </a:xfrm>
            <a:prstGeom prst="rect">
              <a:avLst/>
            </a:prstGeom>
          </p:spPr>
        </p:pic>
      </p:grpSp>
      <p:pic>
        <p:nvPicPr>
          <p:cNvPr id="49" name="Picture 48">
            <a:extLst>
              <a:ext uri="{FF2B5EF4-FFF2-40B4-BE49-F238E27FC236}">
                <a16:creationId xmlns:a16="http://schemas.microsoft.com/office/drawing/2014/main" id="{5B9979DD-E77B-D6ED-0799-836944A087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564" t="54598"/>
          <a:stretch/>
        </p:blipFill>
        <p:spPr>
          <a:xfrm>
            <a:off x="5121503" y="3623094"/>
            <a:ext cx="6393729" cy="2291274"/>
          </a:xfrm>
          <a:prstGeom prst="rect">
            <a:avLst/>
          </a:prstGeom>
        </p:spPr>
      </p:pic>
    </p:spTree>
    <p:extLst>
      <p:ext uri="{BB962C8B-B14F-4D97-AF65-F5344CB8AC3E}">
        <p14:creationId xmlns:p14="http://schemas.microsoft.com/office/powerpoint/2010/main" val="26613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629388D0-A017-32BD-8E67-E577C7275055}"/>
              </a:ext>
            </a:extLst>
          </p:cNvPr>
          <p:cNvSpPr/>
          <p:nvPr/>
        </p:nvSpPr>
        <p:spPr>
          <a:xfrm>
            <a:off x="2316824" y="2973406"/>
            <a:ext cx="540327" cy="3065319"/>
          </a:xfrm>
          <a:custGeom>
            <a:avLst/>
            <a:gdLst>
              <a:gd name="connsiteX0" fmla="*/ 540327 w 540327"/>
              <a:gd name="connsiteY0" fmla="*/ 0 h 2701637"/>
              <a:gd name="connsiteX1" fmla="*/ 0 w 540327"/>
              <a:gd name="connsiteY1" fmla="*/ 2057400 h 2701637"/>
              <a:gd name="connsiteX2" fmla="*/ 0 w 540327"/>
              <a:gd name="connsiteY2" fmla="*/ 2701637 h 2701637"/>
              <a:gd name="connsiteX3" fmla="*/ 540327 w 540327"/>
              <a:gd name="connsiteY3" fmla="*/ 2556164 h 2701637"/>
              <a:gd name="connsiteX4" fmla="*/ 540327 w 540327"/>
              <a:gd name="connsiteY4" fmla="*/ 0 h 2701637"/>
              <a:gd name="connsiteX0" fmla="*/ 540327 w 540327"/>
              <a:gd name="connsiteY0" fmla="*/ 509155 h 3210792"/>
              <a:gd name="connsiteX1" fmla="*/ 0 w 540327"/>
              <a:gd name="connsiteY1" fmla="*/ 0 h 3210792"/>
              <a:gd name="connsiteX2" fmla="*/ 0 w 540327"/>
              <a:gd name="connsiteY2" fmla="*/ 3210792 h 3210792"/>
              <a:gd name="connsiteX3" fmla="*/ 540327 w 540327"/>
              <a:gd name="connsiteY3" fmla="*/ 3065319 h 3210792"/>
              <a:gd name="connsiteX4" fmla="*/ 540327 w 540327"/>
              <a:gd name="connsiteY4" fmla="*/ 509155 h 3210792"/>
              <a:gd name="connsiteX0" fmla="*/ 540327 w 540327"/>
              <a:gd name="connsiteY0" fmla="*/ 509155 h 3065319"/>
              <a:gd name="connsiteX1" fmla="*/ 0 w 540327"/>
              <a:gd name="connsiteY1" fmla="*/ 0 h 3065319"/>
              <a:gd name="connsiteX2" fmla="*/ 259773 w 540327"/>
              <a:gd name="connsiteY2" fmla="*/ 872838 h 3065319"/>
              <a:gd name="connsiteX3" fmla="*/ 540327 w 540327"/>
              <a:gd name="connsiteY3" fmla="*/ 3065319 h 3065319"/>
              <a:gd name="connsiteX4" fmla="*/ 540327 w 540327"/>
              <a:gd name="connsiteY4" fmla="*/ 509155 h 3065319"/>
              <a:gd name="connsiteX0" fmla="*/ 540327 w 540327"/>
              <a:gd name="connsiteY0" fmla="*/ 509155 h 3065319"/>
              <a:gd name="connsiteX1" fmla="*/ 0 w 540327"/>
              <a:gd name="connsiteY1" fmla="*/ 0 h 3065319"/>
              <a:gd name="connsiteX2" fmla="*/ 20782 w 540327"/>
              <a:gd name="connsiteY2" fmla="*/ 613065 h 3065319"/>
              <a:gd name="connsiteX3" fmla="*/ 540327 w 540327"/>
              <a:gd name="connsiteY3" fmla="*/ 3065319 h 3065319"/>
              <a:gd name="connsiteX4" fmla="*/ 540327 w 540327"/>
              <a:gd name="connsiteY4" fmla="*/ 509155 h 306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327" h="3065319">
                <a:moveTo>
                  <a:pt x="540327" y="509155"/>
                </a:moveTo>
                <a:lnTo>
                  <a:pt x="0" y="0"/>
                </a:lnTo>
                <a:lnTo>
                  <a:pt x="20782" y="613065"/>
                </a:lnTo>
                <a:lnTo>
                  <a:pt x="540327" y="3065319"/>
                </a:lnTo>
                <a:lnTo>
                  <a:pt x="540327" y="509155"/>
                </a:ln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Process 44">
            <a:extLst>
              <a:ext uri="{FF2B5EF4-FFF2-40B4-BE49-F238E27FC236}">
                <a16:creationId xmlns:a16="http://schemas.microsoft.com/office/drawing/2014/main" id="{C314B4BE-8D08-BA77-DC05-66976B5BC48B}"/>
              </a:ext>
            </a:extLst>
          </p:cNvPr>
          <p:cNvSpPr/>
          <p:nvPr/>
        </p:nvSpPr>
        <p:spPr>
          <a:xfrm>
            <a:off x="2836369" y="3503344"/>
            <a:ext cx="9059183" cy="2531580"/>
          </a:xfrm>
          <a:prstGeom prst="flowChartProcess">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
        <p:nvSpPr>
          <p:cNvPr id="7" name="Rechthoek: afgeronde hoeken 6">
            <a:extLst>
              <a:ext uri="{FF2B5EF4-FFF2-40B4-BE49-F238E27FC236}">
                <a16:creationId xmlns:a16="http://schemas.microsoft.com/office/drawing/2014/main" id="{F2E571BD-C3D6-A06F-CC60-6712C59C049B}"/>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20" name="Group 19">
            <a:extLst>
              <a:ext uri="{FF2B5EF4-FFF2-40B4-BE49-F238E27FC236}">
                <a16:creationId xmlns:a16="http://schemas.microsoft.com/office/drawing/2014/main" id="{A7A9F3A0-1A57-488E-F6CE-605DDD0E8B07}"/>
              </a:ext>
            </a:extLst>
          </p:cNvPr>
          <p:cNvGrpSpPr/>
          <p:nvPr/>
        </p:nvGrpSpPr>
        <p:grpSpPr>
          <a:xfrm>
            <a:off x="1894062" y="3021209"/>
            <a:ext cx="812829" cy="412586"/>
            <a:chOff x="1931363" y="2771754"/>
            <a:chExt cx="1020305" cy="412586"/>
          </a:xfrm>
        </p:grpSpPr>
        <p:cxnSp>
          <p:nvCxnSpPr>
            <p:cNvPr id="8" name="Rechte verbindingslijn met pijl 8">
              <a:extLst>
                <a:ext uri="{FF2B5EF4-FFF2-40B4-BE49-F238E27FC236}">
                  <a16:creationId xmlns:a16="http://schemas.microsoft.com/office/drawing/2014/main" id="{78FB20F1-029E-97F0-E768-8E49462FC731}"/>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Rechte verbindingslijn met pijl 9">
              <a:extLst>
                <a:ext uri="{FF2B5EF4-FFF2-40B4-BE49-F238E27FC236}">
                  <a16:creationId xmlns:a16="http://schemas.microsoft.com/office/drawing/2014/main" id="{D62651C3-B674-8099-4F08-0350EED1C355}"/>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 name="Tekstvak 12">
            <a:extLst>
              <a:ext uri="{FF2B5EF4-FFF2-40B4-BE49-F238E27FC236}">
                <a16:creationId xmlns:a16="http://schemas.microsoft.com/office/drawing/2014/main" id="{D1EA0247-DDF6-E011-9436-73C2DB9DD408}"/>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11" name="Tekstvak 13">
            <a:extLst>
              <a:ext uri="{FF2B5EF4-FFF2-40B4-BE49-F238E27FC236}">
                <a16:creationId xmlns:a16="http://schemas.microsoft.com/office/drawing/2014/main" id="{3606227F-A4D3-57EA-6BD5-B7D76E81BBC1}"/>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15" name="Straight Connector 14">
            <a:extLst>
              <a:ext uri="{FF2B5EF4-FFF2-40B4-BE49-F238E27FC236}">
                <a16:creationId xmlns:a16="http://schemas.microsoft.com/office/drawing/2014/main" id="{4F30A060-D121-798A-EB78-49F81D96FB9A}"/>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CDCEFED-A9E4-420F-3E8C-52FC9844C173}"/>
              </a:ext>
            </a:extLst>
          </p:cNvPr>
          <p:cNvGrpSpPr/>
          <p:nvPr/>
        </p:nvGrpSpPr>
        <p:grpSpPr>
          <a:xfrm>
            <a:off x="3009209" y="1086364"/>
            <a:ext cx="8710427" cy="2349225"/>
            <a:chOff x="2770216" y="1169492"/>
            <a:chExt cx="8710427" cy="2349225"/>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1686657"/>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0216"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0201" y="1169492"/>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1955588"/>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003778"/>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1381292"/>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1884394"/>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2387496"/>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1646077"/>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2265728"/>
              <a:ext cx="1537855"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2890598"/>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1519256"/>
              <a:ext cx="701675" cy="529552"/>
            </a:xfrm>
            <a:prstGeom prst="rect">
              <a:avLst/>
            </a:prstGeom>
          </p:spPr>
        </p:pic>
      </p:grpSp>
      <p:grpSp>
        <p:nvGrpSpPr>
          <p:cNvPr id="43" name="Group 42">
            <a:extLst>
              <a:ext uri="{FF2B5EF4-FFF2-40B4-BE49-F238E27FC236}">
                <a16:creationId xmlns:a16="http://schemas.microsoft.com/office/drawing/2014/main" id="{1423D7FA-DEE3-4AF8-1EA1-67AA928ED318}"/>
              </a:ext>
            </a:extLst>
          </p:cNvPr>
          <p:cNvGrpSpPr/>
          <p:nvPr/>
        </p:nvGrpSpPr>
        <p:grpSpPr>
          <a:xfrm>
            <a:off x="2983184" y="3757913"/>
            <a:ext cx="2112294" cy="1915703"/>
            <a:chOff x="2744191" y="3695567"/>
            <a:chExt cx="2112294" cy="1915703"/>
          </a:xfrm>
        </p:grpSpPr>
        <p:grpSp>
          <p:nvGrpSpPr>
            <p:cNvPr id="12" name="Group 11">
              <a:extLst>
                <a:ext uri="{FF2B5EF4-FFF2-40B4-BE49-F238E27FC236}">
                  <a16:creationId xmlns:a16="http://schemas.microsoft.com/office/drawing/2014/main" id="{E5369BD8-EA70-E462-22B4-234BFA9735F3}"/>
                </a:ext>
              </a:extLst>
            </p:cNvPr>
            <p:cNvGrpSpPr/>
            <p:nvPr/>
          </p:nvGrpSpPr>
          <p:grpSpPr>
            <a:xfrm>
              <a:off x="2744191" y="4000931"/>
              <a:ext cx="1441561" cy="1047542"/>
              <a:chOff x="2770216" y="2381458"/>
              <a:chExt cx="1441561" cy="1047542"/>
            </a:xfrm>
            <a:solidFill>
              <a:srgbClr val="97D5EB"/>
            </a:solidFill>
          </p:grpSpPr>
          <p:sp>
            <p:nvSpPr>
              <p:cNvPr id="13" name="Rectangle 12">
                <a:extLst>
                  <a:ext uri="{FF2B5EF4-FFF2-40B4-BE49-F238E27FC236}">
                    <a16:creationId xmlns:a16="http://schemas.microsoft.com/office/drawing/2014/main" id="{34AC98F5-6984-3A90-3DF0-682063627EEE}"/>
                  </a:ext>
                </a:extLst>
              </p:cNvPr>
              <p:cNvSpPr/>
              <p:nvPr/>
            </p:nvSpPr>
            <p:spPr>
              <a:xfrm>
                <a:off x="2770216" y="2542552"/>
                <a:ext cx="1441561" cy="8864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HomeSimGym</a:t>
                </a:r>
              </a:p>
              <a:p>
                <a:pPr algn="ctr"/>
                <a:r>
                  <a:rPr lang="en-BE" dirty="0">
                    <a:solidFill>
                      <a:schemeClr val="tx1"/>
                    </a:solidFill>
                    <a:latin typeface="UGent Panno Text" panose="02000506040000040003" pitchFamily="2" charset="0"/>
                  </a:rPr>
                  <a:t>(Matlab engine)</a:t>
                </a:r>
                <a:endParaRPr lang="en-BE" sz="2000" dirty="0">
                  <a:solidFill>
                    <a:schemeClr val="tx1"/>
                  </a:solidFill>
                  <a:latin typeface="UGent Panno Text" panose="02000506040000040003" pitchFamily="2" charset="0"/>
                </a:endParaRPr>
              </a:p>
            </p:txBody>
          </p:sp>
          <p:sp>
            <p:nvSpPr>
              <p:cNvPr id="18" name="Rectangle 17">
                <a:extLst>
                  <a:ext uri="{FF2B5EF4-FFF2-40B4-BE49-F238E27FC236}">
                    <a16:creationId xmlns:a16="http://schemas.microsoft.com/office/drawing/2014/main" id="{B7D7C6D9-49DE-FF00-5A86-B2E7BFC474E8}"/>
                  </a:ext>
                </a:extLst>
              </p:cNvPr>
              <p:cNvSpPr/>
              <p:nvPr/>
            </p:nvSpPr>
            <p:spPr>
              <a:xfrm>
                <a:off x="2770216" y="2381458"/>
                <a:ext cx="583497" cy="1635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5" name="Trapezium 24">
              <a:extLst>
                <a:ext uri="{FF2B5EF4-FFF2-40B4-BE49-F238E27FC236}">
                  <a16:creationId xmlns:a16="http://schemas.microsoft.com/office/drawing/2014/main" id="{4446E1A9-BA9A-77E7-7E37-35483CA20835}"/>
                </a:ext>
              </a:extLst>
            </p:cNvPr>
            <p:cNvSpPr/>
            <p:nvPr/>
          </p:nvSpPr>
          <p:spPr>
            <a:xfrm rot="16200000">
              <a:off x="3563267" y="4318052"/>
              <a:ext cx="1915703" cy="670733"/>
            </a:xfrm>
            <a:prstGeom prst="trapezoid">
              <a:avLst>
                <a:gd name="adj" fmla="val 80505"/>
              </a:avLst>
            </a:prstGeom>
            <a:gradFill flip="none" rotWithShape="1">
              <a:gsLst>
                <a:gs pos="0">
                  <a:srgbClr val="97D5EB">
                    <a:tint val="66000"/>
                    <a:satMod val="160000"/>
                  </a:srgbClr>
                </a:gs>
                <a:gs pos="50000">
                  <a:srgbClr val="97D5EB">
                    <a:tint val="44500"/>
                    <a:satMod val="160000"/>
                  </a:srgbClr>
                </a:gs>
                <a:gs pos="100000">
                  <a:srgbClr val="97D5EB">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40" name="Picture 39">
              <a:extLst>
                <a:ext uri="{FF2B5EF4-FFF2-40B4-BE49-F238E27FC236}">
                  <a16:creationId xmlns:a16="http://schemas.microsoft.com/office/drawing/2014/main" id="{5AE10242-4CB8-168F-AED2-1CD8DF7BE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20" y="3833530"/>
              <a:ext cx="701675" cy="529552"/>
            </a:xfrm>
            <a:prstGeom prst="rect">
              <a:avLst/>
            </a:prstGeom>
          </p:spPr>
        </p:pic>
      </p:grpSp>
      <p:pic>
        <p:nvPicPr>
          <p:cNvPr id="49" name="Picture 48">
            <a:extLst>
              <a:ext uri="{FF2B5EF4-FFF2-40B4-BE49-F238E27FC236}">
                <a16:creationId xmlns:a16="http://schemas.microsoft.com/office/drawing/2014/main" id="{5B9979DD-E77B-D6ED-0799-836944A087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564" t="54598"/>
          <a:stretch/>
        </p:blipFill>
        <p:spPr>
          <a:xfrm>
            <a:off x="5121503" y="3623094"/>
            <a:ext cx="6393729" cy="2291274"/>
          </a:xfrm>
          <a:prstGeom prst="rect">
            <a:avLst/>
          </a:prstGeom>
        </p:spPr>
      </p:pic>
    </p:spTree>
    <p:extLst>
      <p:ext uri="{BB962C8B-B14F-4D97-AF65-F5344CB8AC3E}">
        <p14:creationId xmlns:p14="http://schemas.microsoft.com/office/powerpoint/2010/main" val="409437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2C37-676D-5795-2030-5971C38879C7}"/>
              </a:ext>
            </a:extLst>
          </p:cNvPr>
          <p:cNvSpPr>
            <a:spLocks noGrp="1"/>
          </p:cNvSpPr>
          <p:nvPr>
            <p:ph type="title"/>
          </p:nvPr>
        </p:nvSpPr>
        <p:spPr/>
        <p:txBody>
          <a:bodyPr/>
          <a:lstStyle/>
          <a:p>
            <a:r>
              <a:rPr lang="en-BE" dirty="0"/>
              <a:t>Example use case for HomeLabGym:</a:t>
            </a:r>
            <a:br>
              <a:rPr lang="en-BE" dirty="0"/>
            </a:br>
            <a:r>
              <a:rPr lang="en-BE" dirty="0"/>
              <a:t>Validation of RL for energy arbitrage</a:t>
            </a:r>
          </a:p>
        </p:txBody>
      </p:sp>
      <p:sp>
        <p:nvSpPr>
          <p:cNvPr id="3" name="Footer Placeholder 2">
            <a:extLst>
              <a:ext uri="{FF2B5EF4-FFF2-40B4-BE49-F238E27FC236}">
                <a16:creationId xmlns:a16="http://schemas.microsoft.com/office/drawing/2014/main" id="{3E2FA429-5418-B92F-A1D6-48FD5CEFDEAE}"/>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5" name="Horizontal Scroll 4">
            <a:extLst>
              <a:ext uri="{FF2B5EF4-FFF2-40B4-BE49-F238E27FC236}">
                <a16:creationId xmlns:a16="http://schemas.microsoft.com/office/drawing/2014/main" id="{F3DA9A7E-0E52-80E3-BB1B-AE65AD1E6110}"/>
              </a:ext>
            </a:extLst>
          </p:cNvPr>
          <p:cNvSpPr/>
          <p:nvPr/>
        </p:nvSpPr>
        <p:spPr>
          <a:xfrm>
            <a:off x="6991288" y="174028"/>
            <a:ext cx="4885330" cy="1132364"/>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GB" sz="1200" dirty="0">
                <a:solidFill>
                  <a:schemeClr val="accent4">
                    <a:lumMod val="50000"/>
                  </a:schemeClr>
                </a:solidFill>
              </a:rPr>
              <a:t>S.S. Karimi </a:t>
            </a:r>
            <a:r>
              <a:rPr lang="en-GB" sz="1200" dirty="0" err="1">
                <a:solidFill>
                  <a:schemeClr val="accent4">
                    <a:lumMod val="50000"/>
                  </a:schemeClr>
                </a:solidFill>
              </a:rPr>
              <a:t>Madahi</a:t>
            </a:r>
            <a:r>
              <a:rPr lang="en-GB" sz="1200" dirty="0">
                <a:solidFill>
                  <a:schemeClr val="accent4">
                    <a:lumMod val="50000"/>
                  </a:schemeClr>
                </a:solidFill>
              </a:rPr>
              <a:t>, G. Gokhale, M.-S. </a:t>
            </a:r>
            <a:r>
              <a:rPr lang="en-GB" sz="1200" dirty="0" err="1">
                <a:solidFill>
                  <a:schemeClr val="accent4">
                    <a:lumMod val="50000"/>
                  </a:schemeClr>
                </a:solidFill>
              </a:rPr>
              <a:t>Verwee</a:t>
            </a:r>
            <a:r>
              <a:rPr lang="en-GB" sz="1200" dirty="0">
                <a:solidFill>
                  <a:schemeClr val="accent4">
                    <a:lumMod val="50000"/>
                  </a:schemeClr>
                </a:solidFill>
              </a:rPr>
              <a:t>, B. </a:t>
            </a:r>
            <a:r>
              <a:rPr lang="en-GB" sz="1200" dirty="0" err="1">
                <a:solidFill>
                  <a:schemeClr val="accent4">
                    <a:lumMod val="50000"/>
                  </a:schemeClr>
                </a:solidFill>
              </a:rPr>
              <a:t>Claessens</a:t>
            </a:r>
            <a:r>
              <a:rPr lang="en-GB" sz="1200" dirty="0">
                <a:solidFill>
                  <a:schemeClr val="accent4">
                    <a:lumMod val="50000"/>
                  </a:schemeClr>
                </a:solidFill>
              </a:rPr>
              <a:t> and C. Develder, </a:t>
            </a:r>
            <a:r>
              <a:rPr lang="en-GB" sz="1200" b="1" dirty="0">
                <a:solidFill>
                  <a:schemeClr val="accent4">
                    <a:lumMod val="50000"/>
                  </a:schemeClr>
                </a:solidFill>
              </a:rPr>
              <a:t>"Control policy correction framework for reinforcement learning-based energy arbitrage strategies"</a:t>
            </a:r>
            <a:r>
              <a:rPr lang="en-GB" sz="1200" dirty="0">
                <a:solidFill>
                  <a:schemeClr val="accent4">
                    <a:lumMod val="50000"/>
                  </a:schemeClr>
                </a:solidFill>
              </a:rPr>
              <a:t>, in Proc. 15th ACM Int. Conf. Future Energy Sys. (e-Energy 2024), Singapore, 4-7 Jun. 2024, pp. 1-9.. </a:t>
            </a:r>
            <a:r>
              <a:rPr lang="en-GB" sz="1200" dirty="0">
                <a:solidFill>
                  <a:schemeClr val="accent4">
                    <a:lumMod val="50000"/>
                  </a:schemeClr>
                </a:solidFill>
                <a:hlinkClick r:id="rId2">
                  <a:extLst>
                    <a:ext uri="{A12FA001-AC4F-418D-AE19-62706E023703}">
                      <ahyp:hlinkClr xmlns:ahyp="http://schemas.microsoft.com/office/drawing/2018/hyperlinkcolor" val="tx"/>
                    </a:ext>
                  </a:extLst>
                </a:hlinkClick>
              </a:rPr>
              <a:t>doi:10.1145/3632775.3661948</a:t>
            </a:r>
            <a:endParaRPr lang="en-US" sz="1200" dirty="0">
              <a:solidFill>
                <a:schemeClr val="accent4">
                  <a:lumMod val="50000"/>
                </a:schemeClr>
              </a:solidFill>
              <a:latin typeface="UGent Panno Text" charset="0"/>
              <a:ea typeface="UGent Panno Text" charset="0"/>
              <a:cs typeface="UGent Panno Text" charset="0"/>
            </a:endParaRPr>
          </a:p>
        </p:txBody>
      </p:sp>
      <p:pic>
        <p:nvPicPr>
          <p:cNvPr id="6" name="Picture 5">
            <a:extLst>
              <a:ext uri="{FF2B5EF4-FFF2-40B4-BE49-F238E27FC236}">
                <a16:creationId xmlns:a16="http://schemas.microsoft.com/office/drawing/2014/main" id="{E877E605-8AAA-3ED8-4B2C-0A6550235344}"/>
              </a:ext>
            </a:extLst>
          </p:cNvPr>
          <p:cNvPicPr>
            <a:picLocks noChangeAspect="1"/>
          </p:cNvPicPr>
          <p:nvPr/>
        </p:nvPicPr>
        <p:blipFill>
          <a:blip r:embed="rId3"/>
          <a:stretch>
            <a:fillRect/>
          </a:stretch>
        </p:blipFill>
        <p:spPr>
          <a:xfrm>
            <a:off x="6881870" y="1359878"/>
            <a:ext cx="3451952" cy="4847116"/>
          </a:xfrm>
          <a:prstGeom prst="rect">
            <a:avLst/>
          </a:prstGeom>
        </p:spPr>
      </p:pic>
      <p:sp>
        <p:nvSpPr>
          <p:cNvPr id="12" name="TextBox 11">
            <a:extLst>
              <a:ext uri="{FF2B5EF4-FFF2-40B4-BE49-F238E27FC236}">
                <a16:creationId xmlns:a16="http://schemas.microsoft.com/office/drawing/2014/main" id="{9666B40C-BE8B-5714-BFAF-F789D5585FE4}"/>
              </a:ext>
            </a:extLst>
          </p:cNvPr>
          <p:cNvSpPr txBox="1"/>
          <p:nvPr/>
        </p:nvSpPr>
        <p:spPr>
          <a:xfrm rot="19968531">
            <a:off x="9742366" y="5927372"/>
            <a:ext cx="938077"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Soroush!</a:t>
            </a:r>
          </a:p>
        </p:txBody>
      </p:sp>
      <p:sp>
        <p:nvSpPr>
          <p:cNvPr id="13" name="Freeform 12">
            <a:extLst>
              <a:ext uri="{FF2B5EF4-FFF2-40B4-BE49-F238E27FC236}">
                <a16:creationId xmlns:a16="http://schemas.microsoft.com/office/drawing/2014/main" id="{65540BDF-EAB6-A81A-2B0E-39F91DA775DD}"/>
              </a:ext>
            </a:extLst>
          </p:cNvPr>
          <p:cNvSpPr/>
          <p:nvPr/>
        </p:nvSpPr>
        <p:spPr>
          <a:xfrm rot="679189">
            <a:off x="10640625" y="5992309"/>
            <a:ext cx="329062" cy="13300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868DFC8-11B8-49B8-260B-A79C20E6FDF0}"/>
              </a:ext>
            </a:extLst>
          </p:cNvPr>
          <p:cNvPicPr>
            <a:picLocks noChangeAspect="1"/>
          </p:cNvPicPr>
          <p:nvPr/>
        </p:nvPicPr>
        <p:blipFill>
          <a:blip r:embed="rId4">
            <a:extLst>
              <a:ext uri="{28A0092B-C50C-407E-A947-70E740481C1C}">
                <a14:useLocalDpi xmlns:a14="http://schemas.microsoft.com/office/drawing/2010/main" val="0"/>
              </a:ext>
            </a:extLst>
          </a:blip>
          <a:srcRect l="1467" r="1467"/>
          <a:stretch/>
        </p:blipFill>
        <p:spPr>
          <a:xfrm rot="20700000">
            <a:off x="11047150" y="5480379"/>
            <a:ext cx="802912" cy="827190"/>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2CD66AD8-8762-69E3-D84D-F7DC0DE1076F}"/>
              </a:ext>
            </a:extLst>
          </p:cNvPr>
          <p:cNvGrpSpPr/>
          <p:nvPr/>
        </p:nvGrpSpPr>
        <p:grpSpPr>
          <a:xfrm>
            <a:off x="1678624" y="3809022"/>
            <a:ext cx="1332597" cy="391443"/>
            <a:chOff x="2770216" y="2480611"/>
            <a:chExt cx="1441561" cy="453384"/>
          </a:xfrm>
        </p:grpSpPr>
        <p:sp>
          <p:nvSpPr>
            <p:cNvPr id="9" name="Rectangle 8">
              <a:extLst>
                <a:ext uri="{FF2B5EF4-FFF2-40B4-BE49-F238E27FC236}">
                  <a16:creationId xmlns:a16="http://schemas.microsoft.com/office/drawing/2014/main" id="{A5CC7022-96E6-6256-1905-736FB76A63A4}"/>
                </a:ext>
              </a:extLst>
            </p:cNvPr>
            <p:cNvSpPr/>
            <p:nvPr/>
          </p:nvSpPr>
          <p:spPr>
            <a:xfrm>
              <a:off x="2770216" y="2542552"/>
              <a:ext cx="1441561" cy="391443"/>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2000" dirty="0">
                <a:solidFill>
                  <a:schemeClr val="tx1"/>
                </a:solidFill>
                <a:latin typeface="UGent Panno Text" panose="02000506040000040003" pitchFamily="2" charset="0"/>
              </a:endParaRPr>
            </a:p>
          </p:txBody>
        </p:sp>
        <p:sp>
          <p:nvSpPr>
            <p:cNvPr id="10" name="Rectangle 9">
              <a:extLst>
                <a:ext uri="{FF2B5EF4-FFF2-40B4-BE49-F238E27FC236}">
                  <a16:creationId xmlns:a16="http://schemas.microsoft.com/office/drawing/2014/main" id="{FF148319-D9DE-1A9B-9809-967E9FCAF3B5}"/>
                </a:ext>
              </a:extLst>
            </p:cNvPr>
            <p:cNvSpPr/>
            <p:nvPr/>
          </p:nvSpPr>
          <p:spPr>
            <a:xfrm>
              <a:off x="2770216" y="2480611"/>
              <a:ext cx="583497" cy="163596"/>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a:extLst>
              <a:ext uri="{FF2B5EF4-FFF2-40B4-BE49-F238E27FC236}">
                <a16:creationId xmlns:a16="http://schemas.microsoft.com/office/drawing/2014/main" id="{2B751375-1527-D45A-080B-437420C33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0743" y="3683331"/>
            <a:ext cx="447814" cy="337964"/>
          </a:xfrm>
          <a:prstGeom prst="rect">
            <a:avLst/>
          </a:prstGeom>
        </p:spPr>
      </p:pic>
      <p:sp>
        <p:nvSpPr>
          <p:cNvPr id="7" name="Content Placeholder 6">
            <a:extLst>
              <a:ext uri="{FF2B5EF4-FFF2-40B4-BE49-F238E27FC236}">
                <a16:creationId xmlns:a16="http://schemas.microsoft.com/office/drawing/2014/main" id="{97A1C2F4-9C9E-0603-CE84-184CE49FF4E9}"/>
              </a:ext>
            </a:extLst>
          </p:cNvPr>
          <p:cNvSpPr>
            <a:spLocks noGrp="1"/>
          </p:cNvSpPr>
          <p:nvPr>
            <p:ph idx="1"/>
          </p:nvPr>
        </p:nvSpPr>
        <p:spPr/>
        <p:txBody>
          <a:bodyPr/>
          <a:lstStyle/>
          <a:p>
            <a:r>
              <a:rPr lang="en-BE" dirty="0"/>
              <a:t>Case study: </a:t>
            </a:r>
          </a:p>
          <a:p>
            <a:pPr lvl="1"/>
            <a:r>
              <a:rPr lang="en-BE" dirty="0"/>
              <a:t>Home battery</a:t>
            </a:r>
          </a:p>
          <a:p>
            <a:pPr lvl="1"/>
            <a:r>
              <a:rPr lang="en-BE" dirty="0"/>
              <a:t>Time-varying prices (qh-based)</a:t>
            </a:r>
          </a:p>
          <a:p>
            <a:pPr lvl="1"/>
            <a:r>
              <a:rPr lang="en-BE" dirty="0"/>
              <a:t>Distributional DQN strategy accounting</a:t>
            </a:r>
          </a:p>
          <a:p>
            <a:pPr lvl="1"/>
            <a:endParaRPr lang="en-BE" sz="1050" dirty="0"/>
          </a:p>
          <a:p>
            <a:r>
              <a:rPr lang="en-BE" dirty="0"/>
              <a:t>Validation of simulation </a:t>
            </a:r>
          </a:p>
          <a:p>
            <a:pPr lvl="1"/>
            <a:r>
              <a:rPr lang="en-BE" dirty="0"/>
              <a:t>Real-world battery</a:t>
            </a:r>
          </a:p>
          <a:p>
            <a:pPr lvl="1"/>
            <a:r>
              <a:rPr lang="en-BE" dirty="0"/>
              <a:t>Using HomeLabGym</a:t>
            </a:r>
          </a:p>
          <a:p>
            <a:pPr lvl="1"/>
            <a:endParaRPr lang="en-BE" sz="1050" dirty="0"/>
          </a:p>
          <a:p>
            <a:r>
              <a:rPr lang="en-BE" dirty="0"/>
              <a:t>Results</a:t>
            </a:r>
          </a:p>
          <a:p>
            <a:pPr lvl="1"/>
            <a:r>
              <a:rPr lang="en-BE" b="1" dirty="0"/>
              <a:t>Latency</a:t>
            </a:r>
            <a:r>
              <a:rPr lang="en-BE" dirty="0"/>
              <a:t> in communication (~10s)</a:t>
            </a:r>
          </a:p>
          <a:p>
            <a:pPr lvl="1"/>
            <a:r>
              <a:rPr lang="en-BE" b="1" dirty="0"/>
              <a:t>Battery efficiency </a:t>
            </a:r>
            <a:r>
              <a:rPr lang="en-BE" dirty="0"/>
              <a:t>affected by temperature</a:t>
            </a:r>
          </a:p>
          <a:p>
            <a:pPr lvl="1"/>
            <a:r>
              <a:rPr lang="en-BE" dirty="0"/>
              <a:t>Effect on </a:t>
            </a:r>
            <a:r>
              <a:rPr lang="en-BE" b="1" dirty="0"/>
              <a:t>daily revenue</a:t>
            </a:r>
            <a:r>
              <a:rPr lang="en-BE" dirty="0"/>
              <a:t>: real profit </a:t>
            </a:r>
            <a:r>
              <a:rPr lang="en-BE" sz="2000" i="0" dirty="0">
                <a:solidFill>
                  <a:srgbClr val="474747"/>
                </a:solidFill>
                <a:effectLst/>
                <a:latin typeface="UGent Panno Text" panose="02000506040000040003" pitchFamily="2" charset="0"/>
              </a:rPr>
              <a:t>€</a:t>
            </a:r>
            <a:r>
              <a:rPr lang="en-BE" dirty="0"/>
              <a:t>5.6 vs. simulated </a:t>
            </a:r>
            <a:r>
              <a:rPr lang="en-BE" sz="2000" i="0" dirty="0">
                <a:solidFill>
                  <a:srgbClr val="474747"/>
                </a:solidFill>
                <a:effectLst/>
                <a:latin typeface="UGent Panno Text" panose="02000506040000040003" pitchFamily="2" charset="0"/>
              </a:rPr>
              <a:t>€</a:t>
            </a:r>
            <a:r>
              <a:rPr lang="en-BE" i="0" dirty="0">
                <a:solidFill>
                  <a:srgbClr val="474747"/>
                </a:solidFill>
                <a:effectLst/>
                <a:latin typeface="UGent Panno Text" panose="02000506040000040003" pitchFamily="2" charset="0"/>
              </a:rPr>
              <a:t>6</a:t>
            </a:r>
            <a:endParaRPr lang="en-BE" sz="2000" dirty="0">
              <a:latin typeface="UGent Panno Text" panose="02000506040000040003" pitchFamily="2" charset="0"/>
            </a:endParaRPr>
          </a:p>
        </p:txBody>
      </p:sp>
    </p:spTree>
    <p:extLst>
      <p:ext uri="{BB962C8B-B14F-4D97-AF65-F5344CB8AC3E}">
        <p14:creationId xmlns:p14="http://schemas.microsoft.com/office/powerpoint/2010/main" val="183568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10" end="1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xEl>
                                              <p:pRg st="11" end="1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597332" y="2748333"/>
            <a:ext cx="2015235" cy="2407939"/>
            <a:chOff x="6913151" y="4869456"/>
            <a:chExt cx="1575262" cy="211346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33226">
              <a:off x="6913151" y="5407657"/>
              <a:ext cx="1575262" cy="1575262"/>
            </a:xfrm>
            <a:prstGeom prst="rect">
              <a:avLst/>
            </a:prstGeom>
          </p:spPr>
        </p:pic>
        <p:sp>
          <p:nvSpPr>
            <p:cNvPr id="8" name="TextBox 7"/>
            <p:cNvSpPr txBox="1"/>
            <p:nvPr/>
          </p:nvSpPr>
          <p:spPr>
            <a:xfrm rot="760148">
              <a:off x="7359885" y="4869456"/>
              <a:ext cx="969449" cy="414330"/>
            </a:xfrm>
            <a:prstGeom prst="rect">
              <a:avLst/>
            </a:prstGeom>
            <a:noFill/>
          </p:spPr>
          <p:txBody>
            <a:bodyPr wrap="none" rtlCol="0">
              <a:spAutoFit/>
            </a:bodyPr>
            <a:lstStyle/>
            <a:p>
              <a:pPr>
                <a:lnSpc>
                  <a:spcPct val="70000"/>
                </a:lnSpc>
              </a:pPr>
              <a:r>
                <a:rPr lang="en-US" sz="2400" dirty="0">
                  <a:solidFill>
                    <a:srgbClr val="C2D940"/>
                  </a:solidFill>
                  <a:latin typeface="Caveat" charset="0"/>
                  <a:ea typeface="Caveat" charset="0"/>
                  <a:cs typeface="Caveat" charset="0"/>
                </a:rPr>
                <a:t>It’s not easy</a:t>
              </a:r>
            </a:p>
            <a:p>
              <a:pPr>
                <a:lnSpc>
                  <a:spcPct val="70000"/>
                </a:lnSpc>
              </a:pPr>
              <a:r>
                <a:rPr lang="en-US" sz="2400" dirty="0">
                  <a:solidFill>
                    <a:srgbClr val="C2D940"/>
                  </a:solidFill>
                  <a:latin typeface="Caveat" charset="0"/>
                  <a:ea typeface="Caveat" charset="0"/>
                  <a:cs typeface="Caveat" charset="0"/>
                </a:rPr>
                <a:t>being green </a:t>
              </a:r>
              <a:r>
                <a:rPr lang="is-IS" sz="2400" dirty="0">
                  <a:solidFill>
                    <a:srgbClr val="C2D940"/>
                  </a:solidFill>
                  <a:latin typeface="Caveat" charset="0"/>
                  <a:ea typeface="Caveat" charset="0"/>
                  <a:cs typeface="Caveat" charset="0"/>
                </a:rPr>
                <a:t>…</a:t>
              </a:r>
              <a:endParaRPr lang="en-US" sz="2400" dirty="0">
                <a:solidFill>
                  <a:srgbClr val="C2D940"/>
                </a:solidFill>
                <a:latin typeface="Caveat" charset="0"/>
                <a:ea typeface="Caveat" charset="0"/>
                <a:cs typeface="Caveat" charset="0"/>
              </a:endParaRPr>
            </a:p>
          </p:txBody>
        </p:sp>
      </p:grpSp>
      <p:sp>
        <p:nvSpPr>
          <p:cNvPr id="10" name="Rectangle 9">
            <a:extLst>
              <a:ext uri="{FF2B5EF4-FFF2-40B4-BE49-F238E27FC236}">
                <a16:creationId xmlns:a16="http://schemas.microsoft.com/office/drawing/2014/main" id="{450840E5-49F9-1E69-F5D0-A689B72A942D}"/>
              </a:ext>
            </a:extLst>
          </p:cNvPr>
          <p:cNvSpPr/>
          <p:nvPr/>
        </p:nvSpPr>
        <p:spPr>
          <a:xfrm>
            <a:off x="0" y="5013898"/>
            <a:ext cx="12192000" cy="184410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p:cNvSpPr>
            <a:spLocks noGrp="1"/>
          </p:cNvSpPr>
          <p:nvPr>
            <p:ph type="title"/>
          </p:nvPr>
        </p:nvSpPr>
        <p:spPr>
          <a:xfrm>
            <a:off x="2209800" y="927787"/>
            <a:ext cx="7772400" cy="1780813"/>
          </a:xfrm>
        </p:spPr>
        <p:txBody>
          <a:bodyPr anchor="b"/>
          <a:lstStyle/>
          <a:p>
            <a:pPr>
              <a:lnSpc>
                <a:spcPct val="80000"/>
              </a:lnSpc>
            </a:pPr>
            <a:r>
              <a:rPr lang="en-US" sz="6000" dirty="0"/>
              <a:t>Thank you!</a:t>
            </a:r>
            <a:br>
              <a:rPr lang="en-US" sz="6000" dirty="0"/>
            </a:br>
            <a:r>
              <a:rPr lang="en-US" sz="6000" dirty="0"/>
              <a:t>Any questions?</a:t>
            </a:r>
          </a:p>
        </p:txBody>
      </p:sp>
      <p:sp>
        <p:nvSpPr>
          <p:cNvPr id="6" name="Text Placeholder 5"/>
          <p:cNvSpPr>
            <a:spLocks noGrp="1"/>
          </p:cNvSpPr>
          <p:nvPr>
            <p:ph type="body" idx="1"/>
          </p:nvPr>
        </p:nvSpPr>
        <p:spPr>
          <a:xfrm>
            <a:off x="2209800" y="2927245"/>
            <a:ext cx="7772400" cy="1832377"/>
          </a:xfrm>
        </p:spPr>
        <p:txBody>
          <a:bodyPr/>
          <a:lstStyle/>
          <a:p>
            <a:r>
              <a:rPr lang="en-US" dirty="0">
                <a:solidFill>
                  <a:schemeClr val="accent6">
                    <a:lumMod val="20000"/>
                    <a:lumOff val="80000"/>
                  </a:schemeClr>
                </a:solidFill>
              </a:rPr>
              <a:t>chris.develder@ugent.be</a:t>
            </a:r>
          </a:p>
          <a:p>
            <a:r>
              <a:rPr lang="en-US" dirty="0">
                <a:solidFill>
                  <a:schemeClr val="accent6">
                    <a:lumMod val="20000"/>
                    <a:lumOff val="80000"/>
                  </a:schemeClr>
                </a:solidFill>
              </a:rPr>
              <a:t>http://users.ugent.be/~</a:t>
            </a:r>
            <a:r>
              <a:rPr lang="en-US" dirty="0" err="1">
                <a:solidFill>
                  <a:schemeClr val="accent6">
                    <a:lumMod val="20000"/>
                    <a:lumOff val="80000"/>
                  </a:schemeClr>
                </a:solidFill>
              </a:rPr>
              <a:t>cdvelder</a:t>
            </a:r>
            <a:br>
              <a:rPr lang="en-US" dirty="0">
                <a:solidFill>
                  <a:schemeClr val="accent6">
                    <a:lumMod val="20000"/>
                    <a:lumOff val="80000"/>
                  </a:schemeClr>
                </a:solidFill>
              </a:rPr>
            </a:br>
            <a:r>
              <a:rPr lang="en-US" dirty="0">
                <a:solidFill>
                  <a:schemeClr val="accent6">
                    <a:lumMod val="20000"/>
                    <a:lumOff val="80000"/>
                  </a:schemeClr>
                </a:solidFill>
              </a:rPr>
              <a:t>https://ugentai4e.github.io</a:t>
            </a:r>
          </a:p>
        </p:txBody>
      </p:sp>
      <p:sp>
        <p:nvSpPr>
          <p:cNvPr id="9" name="Cloud Callout 8"/>
          <p:cNvSpPr/>
          <p:nvPr/>
        </p:nvSpPr>
        <p:spPr>
          <a:xfrm rot="833058">
            <a:off x="12858917" y="3437506"/>
            <a:ext cx="1687957" cy="978795"/>
          </a:xfrm>
          <a:prstGeom prst="cloudCallout">
            <a:avLst>
              <a:gd name="adj1" fmla="val 489"/>
              <a:gd name="adj2" fmla="val 85863"/>
            </a:avLst>
          </a:prstGeom>
          <a:noFill/>
          <a:ln w="19050">
            <a:solidFill>
              <a:srgbClr val="D3D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943F6AE-46F6-E87B-2C52-814676C24767}"/>
              </a:ext>
            </a:extLst>
          </p:cNvPr>
          <p:cNvSpPr>
            <a:spLocks noGrp="1"/>
          </p:cNvSpPr>
          <p:nvPr>
            <p:ph type="ftr" sz="quarter" idx="10"/>
          </p:nvPr>
        </p:nvSpPr>
        <p:spPr/>
        <p:txBody>
          <a:bodyPr/>
          <a:lstStyle/>
          <a:p>
            <a:pPr>
              <a:defRPr/>
            </a:pPr>
            <a:r>
              <a:rPr lang="nl-BE">
                <a:solidFill>
                  <a:schemeClr val="accent2"/>
                </a:solidFill>
              </a:rPr>
              <a:t>C. Develder, et al., "AI for Energy: Data-efficient and scalable algorithms to exploit energy flexibility", AI-DEEDS @ ACM e-Energy 2025, June 17, 2025</a:t>
            </a:r>
            <a:endParaRPr lang="en-US" dirty="0">
              <a:solidFill>
                <a:schemeClr val="accent2"/>
              </a:solidFill>
            </a:endParaRPr>
          </a:p>
        </p:txBody>
      </p:sp>
      <p:pic>
        <p:nvPicPr>
          <p:cNvPr id="3" name="Picture 2">
            <a:extLst>
              <a:ext uri="{FF2B5EF4-FFF2-40B4-BE49-F238E27FC236}">
                <a16:creationId xmlns:a16="http://schemas.microsoft.com/office/drawing/2014/main" id="{C23855B7-A870-5D22-125E-067BCA331DD8}"/>
              </a:ext>
            </a:extLst>
          </p:cNvPr>
          <p:cNvPicPr>
            <a:picLocks noChangeAspect="1"/>
          </p:cNvPicPr>
          <p:nvPr/>
        </p:nvPicPr>
        <p:blipFill>
          <a:blip r:embed="rId4"/>
          <a:stretch>
            <a:fillRect/>
          </a:stretch>
        </p:blipFill>
        <p:spPr>
          <a:xfrm>
            <a:off x="3894984" y="5264226"/>
            <a:ext cx="1467927" cy="694006"/>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8C104426-E730-930E-955C-D52828C6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679" y="5278035"/>
            <a:ext cx="2998746" cy="666388"/>
          </a:xfrm>
          <a:prstGeom prst="rect">
            <a:avLst/>
          </a:prstGeom>
        </p:spPr>
      </p:pic>
      <p:pic>
        <p:nvPicPr>
          <p:cNvPr id="12" name="Logo EN">
            <a:extLst>
              <a:ext uri="{FF2B5EF4-FFF2-40B4-BE49-F238E27FC236}">
                <a16:creationId xmlns:a16="http://schemas.microsoft.com/office/drawing/2014/main" id="{9DD5D780-FD8C-630C-5815-D171294F09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
        <p:nvSpPr>
          <p:cNvPr id="13" name="Rectangle 12">
            <a:extLst>
              <a:ext uri="{FF2B5EF4-FFF2-40B4-BE49-F238E27FC236}">
                <a16:creationId xmlns:a16="http://schemas.microsoft.com/office/drawing/2014/main" id="{9334A6FC-4197-C7A5-999E-58DA57A9D480}"/>
              </a:ext>
            </a:extLst>
          </p:cNvPr>
          <p:cNvSpPr/>
          <p:nvPr/>
        </p:nvSpPr>
        <p:spPr>
          <a:xfrm>
            <a:off x="5775325" y="5318125"/>
            <a:ext cx="873125" cy="584200"/>
          </a:xfrm>
          <a:prstGeom prst="rect">
            <a:avLst/>
          </a:prstGeom>
          <a:no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1894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712856"/>
            <a:ext cx="10363200" cy="1141619"/>
          </a:xfrm>
        </p:spPr>
        <p:txBody>
          <a:bodyPr anchor="ctr"/>
          <a:lstStyle/>
          <a:p>
            <a:r>
              <a:rPr lang="en-GB" dirty="0"/>
              <a:t>The AI4E team at </a:t>
            </a:r>
            <a:r>
              <a:rPr lang="en-GB" dirty="0" err="1"/>
              <a:t>IDLab</a:t>
            </a:r>
            <a:r>
              <a:rPr lang="en-GB" dirty="0"/>
              <a:t>, Ghent University </a:t>
            </a:r>
            <a:endParaRPr lang="nl-BE"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2" name="Hexagon 1">
            <a:extLst>
              <a:ext uri="{FF2B5EF4-FFF2-40B4-BE49-F238E27FC236}">
                <a16:creationId xmlns:a16="http://schemas.microsoft.com/office/drawing/2014/main" id="{0D9E5F29-394B-0702-AC32-8C0822BD4D18}"/>
              </a:ext>
            </a:extLst>
          </p:cNvPr>
          <p:cNvSpPr/>
          <p:nvPr/>
        </p:nvSpPr>
        <p:spPr>
          <a:xfrm>
            <a:off x="3047350" y="3988991"/>
            <a:ext cx="1487108" cy="147234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5" name="Picture 4">
            <a:extLst>
              <a:ext uri="{FF2B5EF4-FFF2-40B4-BE49-F238E27FC236}">
                <a16:creationId xmlns:a16="http://schemas.microsoft.com/office/drawing/2014/main" id="{787FE822-2E9D-9ED2-DE7E-2773A79C76D4}"/>
              </a:ext>
            </a:extLst>
          </p:cNvPr>
          <p:cNvPicPr>
            <a:picLocks/>
          </p:cNvPicPr>
          <p:nvPr/>
        </p:nvPicPr>
        <p:blipFill rotWithShape="1">
          <a:blip r:embed="rId3">
            <a:extLst>
              <a:ext uri="{28A0092B-C50C-407E-A947-70E740481C1C}">
                <a14:useLocalDpi xmlns:a14="http://schemas.microsoft.com/office/drawing/2010/main" val="0"/>
              </a:ext>
            </a:extLst>
          </a:blip>
          <a:srcRect l="27252" t="17163" r="16528" b="44352"/>
          <a:stretch/>
        </p:blipFill>
        <p:spPr>
          <a:xfrm>
            <a:off x="3182295" y="4075253"/>
            <a:ext cx="1273780" cy="1324997"/>
          </a:xfrm>
          <a:prstGeom prst="hexagon">
            <a:avLst/>
          </a:prstGeom>
        </p:spPr>
      </p:pic>
      <p:sp>
        <p:nvSpPr>
          <p:cNvPr id="7" name="Text Placeholder 5">
            <a:extLst>
              <a:ext uri="{FF2B5EF4-FFF2-40B4-BE49-F238E27FC236}">
                <a16:creationId xmlns:a16="http://schemas.microsoft.com/office/drawing/2014/main" id="{1423ED32-4B0A-05FA-0C5F-54F07CC85BB3}"/>
              </a:ext>
            </a:extLst>
          </p:cNvPr>
          <p:cNvSpPr>
            <a:spLocks noGrp="1"/>
          </p:cNvSpPr>
          <p:nvPr>
            <p:ph type="body" idx="1"/>
          </p:nvPr>
        </p:nvSpPr>
        <p:spPr>
          <a:xfrm>
            <a:off x="2209800" y="5175830"/>
            <a:ext cx="7772400" cy="1263652"/>
          </a:xfrm>
        </p:spPr>
        <p:txBody>
          <a:bodyPr/>
          <a:lstStyle/>
          <a:p>
            <a:r>
              <a:rPr lang="en-US" dirty="0">
                <a:solidFill>
                  <a:schemeClr val="accent6">
                    <a:lumMod val="20000"/>
                    <a:lumOff val="80000"/>
                  </a:schemeClr>
                </a:solidFill>
              </a:rPr>
              <a:t>https://ugentai4e.github.io/</a:t>
            </a:r>
          </a:p>
        </p:txBody>
      </p:sp>
      <p:grpSp>
        <p:nvGrpSpPr>
          <p:cNvPr id="4" name="Group 3">
            <a:extLst>
              <a:ext uri="{FF2B5EF4-FFF2-40B4-BE49-F238E27FC236}">
                <a16:creationId xmlns:a16="http://schemas.microsoft.com/office/drawing/2014/main" id="{690A710A-B22F-8F25-C218-C24500AE7C2E}"/>
              </a:ext>
            </a:extLst>
          </p:cNvPr>
          <p:cNvGrpSpPr/>
          <p:nvPr/>
        </p:nvGrpSpPr>
        <p:grpSpPr>
          <a:xfrm>
            <a:off x="3092827" y="1942516"/>
            <a:ext cx="7182126" cy="3382228"/>
            <a:chOff x="3092827" y="1942516"/>
            <a:chExt cx="7182126" cy="3382228"/>
          </a:xfrm>
        </p:grpSpPr>
        <p:grpSp>
          <p:nvGrpSpPr>
            <p:cNvPr id="32" name="Group 31">
              <a:extLst>
                <a:ext uri="{FF2B5EF4-FFF2-40B4-BE49-F238E27FC236}">
                  <a16:creationId xmlns:a16="http://schemas.microsoft.com/office/drawing/2014/main" id="{481A91AF-510E-286A-E873-9C836508A106}"/>
                </a:ext>
              </a:extLst>
            </p:cNvPr>
            <p:cNvGrpSpPr/>
            <p:nvPr/>
          </p:nvGrpSpPr>
          <p:grpSpPr>
            <a:xfrm>
              <a:off x="3092827" y="1942516"/>
              <a:ext cx="7182126" cy="3382228"/>
              <a:chOff x="3570809" y="2876880"/>
              <a:chExt cx="5632208" cy="2652336"/>
            </a:xfrm>
          </p:grpSpPr>
          <p:sp>
            <p:nvSpPr>
              <p:cNvPr id="15" name="Freeform 14">
                <a:extLst>
                  <a:ext uri="{FF2B5EF4-FFF2-40B4-BE49-F238E27FC236}">
                    <a16:creationId xmlns:a16="http://schemas.microsoft.com/office/drawing/2014/main" id="{30536FB2-F7AE-1246-C03A-DF1B3C020778}"/>
                  </a:ext>
                </a:extLst>
              </p:cNvPr>
              <p:cNvSpPr/>
              <p:nvPr/>
            </p:nvSpPr>
            <p:spPr>
              <a:xfrm>
                <a:off x="7844734" y="3864510"/>
                <a:ext cx="1358283" cy="1207363"/>
              </a:xfrm>
              <a:custGeom>
                <a:avLst/>
                <a:gdLst>
                  <a:gd name="connsiteX0" fmla="*/ 319596 w 1358283"/>
                  <a:gd name="connsiteY0" fmla="*/ 0 h 1207363"/>
                  <a:gd name="connsiteX1" fmla="*/ 0 w 1358283"/>
                  <a:gd name="connsiteY1" fmla="*/ 603682 h 1207363"/>
                  <a:gd name="connsiteX2" fmla="*/ 363984 w 1358283"/>
                  <a:gd name="connsiteY2" fmla="*/ 1207363 h 1207363"/>
                  <a:gd name="connsiteX3" fmla="*/ 1358283 w 1358283"/>
                  <a:gd name="connsiteY3" fmla="*/ 1207363 h 1207363"/>
                  <a:gd name="connsiteX4" fmla="*/ 1322772 w 1358283"/>
                  <a:gd name="connsiteY4" fmla="*/ 0 h 1207363"/>
                  <a:gd name="connsiteX5" fmla="*/ 319596 w 1358283"/>
                  <a:gd name="connsiteY5" fmla="*/ 0 h 12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83" h="1207363">
                    <a:moveTo>
                      <a:pt x="319596" y="0"/>
                    </a:moveTo>
                    <a:lnTo>
                      <a:pt x="0" y="603682"/>
                    </a:lnTo>
                    <a:lnTo>
                      <a:pt x="363984" y="1207363"/>
                    </a:lnTo>
                    <a:lnTo>
                      <a:pt x="1358283" y="1207363"/>
                    </a:lnTo>
                    <a:lnTo>
                      <a:pt x="1322772" y="0"/>
                    </a:lnTo>
                    <a:lnTo>
                      <a:pt x="319596"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nvGrpSpPr>
              <p:cNvPr id="16" name="Group 15">
                <a:extLst>
                  <a:ext uri="{FF2B5EF4-FFF2-40B4-BE49-F238E27FC236}">
                    <a16:creationId xmlns:a16="http://schemas.microsoft.com/office/drawing/2014/main" id="{8EB54BCE-9D1C-0244-A31A-F896F549A06D}"/>
                  </a:ext>
                </a:extLst>
              </p:cNvPr>
              <p:cNvGrpSpPr/>
              <p:nvPr/>
            </p:nvGrpSpPr>
            <p:grpSpPr>
              <a:xfrm>
                <a:off x="3677650" y="2876880"/>
                <a:ext cx="4342267" cy="2652336"/>
                <a:chOff x="2182822" y="1534977"/>
                <a:chExt cx="4692632" cy="2866345"/>
              </a:xfrm>
            </p:grpSpPr>
            <p:pic>
              <p:nvPicPr>
                <p:cNvPr id="17" name="Picture 16">
                  <a:extLst>
                    <a:ext uri="{FF2B5EF4-FFF2-40B4-BE49-F238E27FC236}">
                      <a16:creationId xmlns:a16="http://schemas.microsoft.com/office/drawing/2014/main" id="{6CF125C7-9497-EFED-40A4-36BCABC10F9C}"/>
                    </a:ext>
                  </a:extLst>
                </p:cNvPr>
                <p:cNvPicPr>
                  <a:picLocks noChangeAspect="1"/>
                </p:cNvPicPr>
                <p:nvPr/>
              </p:nvPicPr>
              <p:blipFill>
                <a:blip r:embed="rId4"/>
                <a:stretch>
                  <a:fillRect/>
                </a:stretch>
              </p:blipFill>
              <p:spPr>
                <a:xfrm>
                  <a:off x="3090525" y="1589403"/>
                  <a:ext cx="1080000" cy="1080000"/>
                </a:xfrm>
                <a:prstGeom prst="hexagon">
                  <a:avLst/>
                </a:prstGeom>
                <a:ln w="28575">
                  <a:noFill/>
                </a:ln>
              </p:spPr>
            </p:pic>
            <p:pic>
              <p:nvPicPr>
                <p:cNvPr id="18" name="Picture 17">
                  <a:extLst>
                    <a:ext uri="{FF2B5EF4-FFF2-40B4-BE49-F238E27FC236}">
                      <a16:creationId xmlns:a16="http://schemas.microsoft.com/office/drawing/2014/main" id="{19C83917-92DF-8A03-8E3F-D54AB1790915}"/>
                    </a:ext>
                  </a:extLst>
                </p:cNvPr>
                <p:cNvPicPr>
                  <a:picLocks noChangeAspect="1"/>
                </p:cNvPicPr>
                <p:nvPr/>
              </p:nvPicPr>
              <p:blipFill>
                <a:blip r:embed="rId5"/>
                <a:stretch>
                  <a:fillRect/>
                </a:stretch>
              </p:blipFill>
              <p:spPr>
                <a:xfrm>
                  <a:off x="4885759" y="1589403"/>
                  <a:ext cx="1080000" cy="1080000"/>
                </a:xfrm>
                <a:prstGeom prst="hexagon">
                  <a:avLst/>
                </a:prstGeom>
                <a:ln w="28575">
                  <a:noFill/>
                </a:ln>
              </p:spPr>
            </p:pic>
            <p:pic>
              <p:nvPicPr>
                <p:cNvPr id="20" name="Picture 19">
                  <a:extLst>
                    <a:ext uri="{FF2B5EF4-FFF2-40B4-BE49-F238E27FC236}">
                      <a16:creationId xmlns:a16="http://schemas.microsoft.com/office/drawing/2014/main" id="{3739F41F-B5CF-606D-86AE-A1528F0F6024}"/>
                    </a:ext>
                  </a:extLst>
                </p:cNvPr>
                <p:cNvPicPr>
                  <a:picLocks noChangeAspect="1"/>
                </p:cNvPicPr>
                <p:nvPr/>
              </p:nvPicPr>
              <p:blipFill>
                <a:blip r:embed="rId6"/>
                <a:stretch>
                  <a:fillRect/>
                </a:stretch>
              </p:blipFill>
              <p:spPr>
                <a:xfrm>
                  <a:off x="5786737" y="2166709"/>
                  <a:ext cx="1080000" cy="1080000"/>
                </a:xfrm>
                <a:prstGeom prst="hexagon">
                  <a:avLst/>
                </a:prstGeom>
                <a:ln w="28575">
                  <a:noFill/>
                </a:ln>
              </p:spPr>
            </p:pic>
            <p:pic>
              <p:nvPicPr>
                <p:cNvPr id="22" name="Picture 21">
                  <a:extLst>
                    <a:ext uri="{FF2B5EF4-FFF2-40B4-BE49-F238E27FC236}">
                      <a16:creationId xmlns:a16="http://schemas.microsoft.com/office/drawing/2014/main" id="{40DEB624-051C-A5A2-E53C-CB201D9BA9FB}"/>
                    </a:ext>
                  </a:extLst>
                </p:cNvPr>
                <p:cNvPicPr>
                  <a:picLocks noChangeAspect="1"/>
                </p:cNvPicPr>
                <p:nvPr/>
              </p:nvPicPr>
              <p:blipFill>
                <a:blip r:embed="rId7"/>
                <a:stretch>
                  <a:fillRect/>
                </a:stretch>
              </p:blipFill>
              <p:spPr>
                <a:xfrm>
                  <a:off x="3984780" y="2166709"/>
                  <a:ext cx="1080000" cy="1080000"/>
                </a:xfrm>
                <a:prstGeom prst="hexagon">
                  <a:avLst/>
                </a:prstGeom>
                <a:ln>
                  <a:noFill/>
                </a:ln>
              </p:spPr>
            </p:pic>
            <p:pic>
              <p:nvPicPr>
                <p:cNvPr id="23" name="Picture 22">
                  <a:extLst>
                    <a:ext uri="{FF2B5EF4-FFF2-40B4-BE49-F238E27FC236}">
                      <a16:creationId xmlns:a16="http://schemas.microsoft.com/office/drawing/2014/main" id="{1116D4BB-427B-B560-629C-7BB6175F4404}"/>
                    </a:ext>
                  </a:extLst>
                </p:cNvPr>
                <p:cNvPicPr>
                  <a:picLocks noChangeAspect="1"/>
                </p:cNvPicPr>
                <p:nvPr/>
              </p:nvPicPr>
              <p:blipFill rotWithShape="1">
                <a:blip r:embed="rId8"/>
                <a:srcRect l="13052" t="21477" r="8427"/>
                <a:stretch/>
              </p:blipFill>
              <p:spPr>
                <a:xfrm>
                  <a:off x="3084286" y="2744015"/>
                  <a:ext cx="1080000" cy="1080000"/>
                </a:xfrm>
                <a:prstGeom prst="hexagon">
                  <a:avLst/>
                </a:prstGeom>
                <a:ln w="28575">
                  <a:noFill/>
                </a:ln>
              </p:spPr>
            </p:pic>
            <p:pic>
              <p:nvPicPr>
                <p:cNvPr id="24" name="Picture 23">
                  <a:extLst>
                    <a:ext uri="{FF2B5EF4-FFF2-40B4-BE49-F238E27FC236}">
                      <a16:creationId xmlns:a16="http://schemas.microsoft.com/office/drawing/2014/main" id="{656630DF-5B76-D4C5-AB15-633C75B363CA}"/>
                    </a:ext>
                  </a:extLst>
                </p:cNvPr>
                <p:cNvPicPr>
                  <a:picLocks noChangeAspect="1"/>
                </p:cNvPicPr>
                <p:nvPr/>
              </p:nvPicPr>
              <p:blipFill>
                <a:blip r:embed="rId9"/>
                <a:stretch>
                  <a:fillRect/>
                </a:stretch>
              </p:blipFill>
              <p:spPr>
                <a:xfrm>
                  <a:off x="3983694" y="3321322"/>
                  <a:ext cx="1080000" cy="1080000"/>
                </a:xfrm>
                <a:prstGeom prst="hexagon">
                  <a:avLst/>
                </a:prstGeom>
                <a:ln w="28575">
                  <a:noFill/>
                </a:ln>
              </p:spPr>
            </p:pic>
            <p:pic>
              <p:nvPicPr>
                <p:cNvPr id="25" name="Picture 24">
                  <a:extLst>
                    <a:ext uri="{FF2B5EF4-FFF2-40B4-BE49-F238E27FC236}">
                      <a16:creationId xmlns:a16="http://schemas.microsoft.com/office/drawing/2014/main" id="{ECB687D7-9B7D-646B-40AF-2E6C5E91FDE5}"/>
                    </a:ext>
                  </a:extLst>
                </p:cNvPr>
                <p:cNvPicPr>
                  <a:picLocks noChangeAspect="1"/>
                </p:cNvPicPr>
                <p:nvPr/>
              </p:nvPicPr>
              <p:blipFill>
                <a:blip r:embed="rId10"/>
                <a:stretch>
                  <a:fillRect/>
                </a:stretch>
              </p:blipFill>
              <p:spPr>
                <a:xfrm>
                  <a:off x="4889826" y="2744015"/>
                  <a:ext cx="1080000" cy="1080000"/>
                </a:xfrm>
                <a:prstGeom prst="hexagon">
                  <a:avLst/>
                </a:prstGeom>
                <a:ln w="28575">
                  <a:noFill/>
                </a:ln>
              </p:spPr>
            </p:pic>
            <p:pic>
              <p:nvPicPr>
                <p:cNvPr id="27" name="Picture 26">
                  <a:extLst>
                    <a:ext uri="{FF2B5EF4-FFF2-40B4-BE49-F238E27FC236}">
                      <a16:creationId xmlns:a16="http://schemas.microsoft.com/office/drawing/2014/main" id="{93057D52-902A-7566-BBF8-C2BA5B41D6A6}"/>
                    </a:ext>
                  </a:extLst>
                </p:cNvPr>
                <p:cNvPicPr>
                  <a:picLocks noChangeAspect="1"/>
                </p:cNvPicPr>
                <p:nvPr/>
              </p:nvPicPr>
              <p:blipFill>
                <a:blip r:embed="rId11"/>
                <a:stretch>
                  <a:fillRect/>
                </a:stretch>
              </p:blipFill>
              <p:spPr>
                <a:xfrm>
                  <a:off x="2182822" y="2166709"/>
                  <a:ext cx="1080000" cy="1080000"/>
                </a:xfrm>
                <a:prstGeom prst="hexagon">
                  <a:avLst/>
                </a:prstGeom>
                <a:ln w="28575">
                  <a:noFill/>
                </a:ln>
              </p:spPr>
            </p:pic>
            <p:pic>
              <p:nvPicPr>
                <p:cNvPr id="28" name="Picture 27">
                  <a:extLst>
                    <a:ext uri="{FF2B5EF4-FFF2-40B4-BE49-F238E27FC236}">
                      <a16:creationId xmlns:a16="http://schemas.microsoft.com/office/drawing/2014/main" id="{9ACD80B0-B49B-DC2A-4C77-6B15A16F3165}"/>
                    </a:ext>
                  </a:extLst>
                </p:cNvPr>
                <p:cNvPicPr>
                  <a:picLocks noChangeAspect="1"/>
                </p:cNvPicPr>
                <p:nvPr/>
              </p:nvPicPr>
              <p:blipFill rotWithShape="1">
                <a:blip r:embed="rId12"/>
                <a:srcRect l="28332" t="14574" r="26913" b="52282"/>
                <a:stretch/>
              </p:blipFill>
              <p:spPr>
                <a:xfrm>
                  <a:off x="5795960" y="3321322"/>
                  <a:ext cx="1079494" cy="1080000"/>
                </a:xfrm>
                <a:prstGeom prst="hexagon">
                  <a:avLst/>
                </a:prstGeom>
                <a:ln w="28575">
                  <a:noFill/>
                </a:ln>
              </p:spPr>
            </p:pic>
            <p:pic>
              <p:nvPicPr>
                <p:cNvPr id="29" name="Picture 28">
                  <a:extLst>
                    <a:ext uri="{FF2B5EF4-FFF2-40B4-BE49-F238E27FC236}">
                      <a16:creationId xmlns:a16="http://schemas.microsoft.com/office/drawing/2014/main" id="{40070A42-DDA9-3860-EFA4-B72A3F9512C8}"/>
                    </a:ext>
                  </a:extLst>
                </p:cNvPr>
                <p:cNvPicPr>
                  <a:picLocks noChangeAspect="1"/>
                </p:cNvPicPr>
                <p:nvPr/>
              </p:nvPicPr>
              <p:blipFill rotWithShape="1">
                <a:blip r:embed="rId13"/>
                <a:srcRect l="15676" t="22259" r="15543" b="27153"/>
                <a:stretch/>
              </p:blipFill>
              <p:spPr>
                <a:xfrm>
                  <a:off x="4083175" y="1534977"/>
                  <a:ext cx="811238" cy="298338"/>
                </a:xfrm>
                <a:prstGeom prst="rect">
                  <a:avLst/>
                </a:prstGeom>
              </p:spPr>
            </p:pic>
          </p:grpSp>
          <p:pic>
            <p:nvPicPr>
              <p:cNvPr id="30" name="Picture 29">
                <a:extLst>
                  <a:ext uri="{FF2B5EF4-FFF2-40B4-BE49-F238E27FC236}">
                    <a16:creationId xmlns:a16="http://schemas.microsoft.com/office/drawing/2014/main" id="{C0EE5757-4825-4E6B-5BD7-B257123CBC45}"/>
                  </a:ext>
                </a:extLst>
              </p:cNvPr>
              <p:cNvPicPr>
                <a:picLocks noChangeAspect="1"/>
              </p:cNvPicPr>
              <p:nvPr/>
            </p:nvPicPr>
            <p:blipFill>
              <a:blip r:embed="rId14"/>
              <a:srcRect l="23" r="23"/>
              <a:stretch/>
            </p:blipFill>
            <p:spPr>
              <a:xfrm>
                <a:off x="4441075" y="3970508"/>
                <a:ext cx="1079494" cy="1080000"/>
              </a:xfrm>
              <a:prstGeom prst="hexagon">
                <a:avLst/>
              </a:prstGeom>
              <a:ln w="28575">
                <a:noFill/>
              </a:ln>
            </p:spPr>
          </p:pic>
          <p:sp>
            <p:nvSpPr>
              <p:cNvPr id="31" name="Hexagon 30">
                <a:extLst>
                  <a:ext uri="{FF2B5EF4-FFF2-40B4-BE49-F238E27FC236}">
                    <a16:creationId xmlns:a16="http://schemas.microsoft.com/office/drawing/2014/main" id="{2B379417-C02A-2DAA-CF0B-CCFC09A1781D}"/>
                  </a:ext>
                </a:extLst>
              </p:cNvPr>
              <p:cNvSpPr/>
              <p:nvPr/>
            </p:nvSpPr>
            <p:spPr>
              <a:xfrm>
                <a:off x="3570809" y="3361692"/>
                <a:ext cx="1166187" cy="1154613"/>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pic>
          <p:nvPicPr>
            <p:cNvPr id="3" name="Picture 2">
              <a:extLst>
                <a:ext uri="{FF2B5EF4-FFF2-40B4-BE49-F238E27FC236}">
                  <a16:creationId xmlns:a16="http://schemas.microsoft.com/office/drawing/2014/main" id="{22AD1641-BCCC-3532-D7B6-F08B7420850E}"/>
                </a:ext>
              </a:extLst>
            </p:cNvPr>
            <p:cNvPicPr>
              <a:picLocks noChangeAspect="1"/>
            </p:cNvPicPr>
            <p:nvPr/>
          </p:nvPicPr>
          <p:blipFill>
            <a:blip r:embed="rId15">
              <a:extLst>
                <a:ext uri="{28A0092B-C50C-407E-A947-70E740481C1C}">
                  <a14:useLocalDpi xmlns:a14="http://schemas.microsoft.com/office/drawing/2010/main" val="0"/>
                </a:ext>
              </a:extLst>
            </a:blip>
            <a:srcRect l="23" r="23"/>
            <a:stretch/>
          </p:blipFill>
          <p:spPr>
            <a:xfrm>
              <a:off x="8534818" y="3369156"/>
              <a:ext cx="1273780" cy="1274378"/>
            </a:xfrm>
            <a:prstGeom prst="hexagon">
              <a:avLst/>
            </a:prstGeom>
            <a:ln w="28575">
              <a:noFill/>
            </a:ln>
          </p:spPr>
        </p:pic>
      </p:grpSp>
    </p:spTree>
    <p:extLst>
      <p:ext uri="{BB962C8B-B14F-4D97-AF65-F5344CB8AC3E}">
        <p14:creationId xmlns:p14="http://schemas.microsoft.com/office/powerpoint/2010/main" val="1865411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8CCE-0298-FCC4-B8F1-527E4FC84431}"/>
              </a:ext>
            </a:extLst>
          </p:cNvPr>
          <p:cNvSpPr>
            <a:spLocks noGrp="1"/>
          </p:cNvSpPr>
          <p:nvPr>
            <p:ph type="title"/>
          </p:nvPr>
        </p:nvSpPr>
        <p:spPr/>
        <p:txBody>
          <a:bodyPr/>
          <a:lstStyle/>
          <a:p>
            <a:r>
              <a:rPr lang="en-BE" dirty="0"/>
              <a:t>AI4E: </a:t>
            </a:r>
            <a:r>
              <a:rPr lang="en-BE" dirty="0">
                <a:solidFill>
                  <a:schemeClr val="accent4"/>
                </a:solidFill>
              </a:rPr>
              <a:t>DATA-DRIVEN</a:t>
            </a:r>
            <a:r>
              <a:rPr lang="en-BE" dirty="0"/>
              <a:t> SOLUTIONS</a:t>
            </a:r>
          </a:p>
        </p:txBody>
      </p:sp>
      <p:sp>
        <p:nvSpPr>
          <p:cNvPr id="5" name="TextBox 4">
            <a:extLst>
              <a:ext uri="{FF2B5EF4-FFF2-40B4-BE49-F238E27FC236}">
                <a16:creationId xmlns:a16="http://schemas.microsoft.com/office/drawing/2014/main" id="{0BCD3EAC-214B-AD20-85DE-C2B12E9FF519}"/>
              </a:ext>
            </a:extLst>
          </p:cNvPr>
          <p:cNvSpPr txBox="1"/>
          <p:nvPr/>
        </p:nvSpPr>
        <p:spPr>
          <a:xfrm>
            <a:off x="1403142" y="3750203"/>
            <a:ext cx="2643673" cy="1200329"/>
          </a:xfrm>
          <a:prstGeom prst="rect">
            <a:avLst/>
          </a:prstGeom>
          <a:noFill/>
        </p:spPr>
        <p:txBody>
          <a:bodyPr wrap="none" rtlCol="0">
            <a:spAutoFit/>
          </a:bodyPr>
          <a:lstStyle/>
          <a:p>
            <a:pPr algn="ctr"/>
            <a:r>
              <a:rPr lang="en-BE" sz="3600" b="1" dirty="0">
                <a:solidFill>
                  <a:schemeClr val="bg1"/>
                </a:solidFill>
                <a:latin typeface="+mj-lt"/>
              </a:rPr>
              <a:t>Data-efficient</a:t>
            </a:r>
            <a:r>
              <a:rPr lang="en-BE" sz="3600" dirty="0">
                <a:solidFill>
                  <a:schemeClr val="bg1"/>
                </a:solidFill>
                <a:latin typeface="+mj-lt"/>
              </a:rPr>
              <a:t> </a:t>
            </a:r>
          </a:p>
          <a:p>
            <a:pPr algn="ctr"/>
            <a:r>
              <a:rPr lang="en-BE" sz="3600" dirty="0">
                <a:solidFill>
                  <a:schemeClr val="bg1"/>
                </a:solidFill>
                <a:latin typeface="+mj-lt"/>
              </a:rPr>
              <a:t>Control</a:t>
            </a:r>
          </a:p>
        </p:txBody>
      </p:sp>
      <p:sp>
        <p:nvSpPr>
          <p:cNvPr id="6" name="TextBox 5">
            <a:extLst>
              <a:ext uri="{FF2B5EF4-FFF2-40B4-BE49-F238E27FC236}">
                <a16:creationId xmlns:a16="http://schemas.microsoft.com/office/drawing/2014/main" id="{916E103C-EBDE-D8FE-7B00-3B3428102357}"/>
              </a:ext>
            </a:extLst>
          </p:cNvPr>
          <p:cNvSpPr txBox="1"/>
          <p:nvPr/>
        </p:nvSpPr>
        <p:spPr>
          <a:xfrm>
            <a:off x="4272259" y="3750203"/>
            <a:ext cx="4065563" cy="1200329"/>
          </a:xfrm>
          <a:prstGeom prst="rect">
            <a:avLst/>
          </a:prstGeom>
          <a:noFill/>
        </p:spPr>
        <p:txBody>
          <a:bodyPr wrap="square" rtlCol="0">
            <a:spAutoFit/>
          </a:bodyPr>
          <a:lstStyle/>
          <a:p>
            <a:pPr algn="ctr"/>
            <a:r>
              <a:rPr lang="en-BE" sz="3600" b="1" dirty="0">
                <a:solidFill>
                  <a:schemeClr val="bg1"/>
                </a:solidFill>
                <a:latin typeface="+mj-lt"/>
              </a:rPr>
              <a:t>Scalable</a:t>
            </a:r>
            <a:br>
              <a:rPr lang="en-BE" sz="3600" b="1" dirty="0">
                <a:solidFill>
                  <a:schemeClr val="bg1"/>
                </a:solidFill>
                <a:latin typeface="+mj-lt"/>
              </a:rPr>
            </a:br>
            <a:r>
              <a:rPr lang="en-GB" sz="3600" dirty="0">
                <a:solidFill>
                  <a:schemeClr val="bg1"/>
                </a:solidFill>
                <a:latin typeface="+mj-lt"/>
              </a:rPr>
              <a:t>F</a:t>
            </a:r>
            <a:r>
              <a:rPr lang="en-BE" sz="3600" dirty="0">
                <a:solidFill>
                  <a:schemeClr val="bg1"/>
                </a:solidFill>
                <a:latin typeface="+mj-lt"/>
              </a:rPr>
              <a:t>lexibility Exploitation</a:t>
            </a:r>
          </a:p>
        </p:txBody>
      </p:sp>
      <p:sp>
        <p:nvSpPr>
          <p:cNvPr id="8" name="TextBox 7">
            <a:extLst>
              <a:ext uri="{FF2B5EF4-FFF2-40B4-BE49-F238E27FC236}">
                <a16:creationId xmlns:a16="http://schemas.microsoft.com/office/drawing/2014/main" id="{28CC82A4-3BFC-2C25-29A4-EDD2603C356E}"/>
              </a:ext>
            </a:extLst>
          </p:cNvPr>
          <p:cNvSpPr txBox="1"/>
          <p:nvPr/>
        </p:nvSpPr>
        <p:spPr>
          <a:xfrm>
            <a:off x="8397303" y="3750203"/>
            <a:ext cx="3360000" cy="1200329"/>
          </a:xfrm>
          <a:prstGeom prst="rect">
            <a:avLst/>
          </a:prstGeom>
          <a:noFill/>
        </p:spPr>
        <p:txBody>
          <a:bodyPr wrap="square" rtlCol="0">
            <a:spAutoFit/>
          </a:bodyPr>
          <a:lstStyle/>
          <a:p>
            <a:pPr algn="ctr"/>
            <a:r>
              <a:rPr lang="en-US" sz="3600" b="1" dirty="0">
                <a:solidFill>
                  <a:schemeClr val="bg1"/>
                </a:solidFill>
                <a:latin typeface="+mj-lt"/>
              </a:rPr>
              <a:t>Predictive</a:t>
            </a:r>
            <a:br>
              <a:rPr lang="en-US" sz="3600" dirty="0">
                <a:solidFill>
                  <a:schemeClr val="bg1"/>
                </a:solidFill>
                <a:latin typeface="+mj-lt"/>
              </a:rPr>
            </a:br>
            <a:r>
              <a:rPr lang="en-US" sz="3600" dirty="0">
                <a:solidFill>
                  <a:schemeClr val="bg1"/>
                </a:solidFill>
                <a:latin typeface="+mj-lt"/>
              </a:rPr>
              <a:t>Support Tools</a:t>
            </a:r>
            <a:endParaRPr lang="en-BE" sz="3600" dirty="0">
              <a:solidFill>
                <a:schemeClr val="bg1"/>
              </a:solidFill>
              <a:latin typeface="+mj-lt"/>
            </a:endParaRPr>
          </a:p>
        </p:txBody>
      </p:sp>
      <p:pic>
        <p:nvPicPr>
          <p:cNvPr id="14" name="Picture 13">
            <a:extLst>
              <a:ext uri="{FF2B5EF4-FFF2-40B4-BE49-F238E27FC236}">
                <a16:creationId xmlns:a16="http://schemas.microsoft.com/office/drawing/2014/main" id="{0EA92EA7-7363-4F75-F8DF-F027A0789906}"/>
              </a:ext>
            </a:extLst>
          </p:cNvPr>
          <p:cNvPicPr>
            <a:picLocks noChangeAspect="1"/>
          </p:cNvPicPr>
          <p:nvPr/>
        </p:nvPicPr>
        <p:blipFill>
          <a:blip r:embed="rId2"/>
          <a:stretch>
            <a:fillRect/>
          </a:stretch>
        </p:blipFill>
        <p:spPr>
          <a:xfrm>
            <a:off x="5705040" y="4889065"/>
            <a:ext cx="1200000" cy="1053659"/>
          </a:xfrm>
          <a:prstGeom prst="rect">
            <a:avLst/>
          </a:prstGeom>
        </p:spPr>
      </p:pic>
      <p:pic>
        <p:nvPicPr>
          <p:cNvPr id="16" name="Picture 15">
            <a:extLst>
              <a:ext uri="{FF2B5EF4-FFF2-40B4-BE49-F238E27FC236}">
                <a16:creationId xmlns:a16="http://schemas.microsoft.com/office/drawing/2014/main" id="{6FC3753C-BD97-6DBB-F148-869FE28D8110}"/>
              </a:ext>
            </a:extLst>
          </p:cNvPr>
          <p:cNvPicPr>
            <a:picLocks noChangeAspect="1"/>
          </p:cNvPicPr>
          <p:nvPr/>
        </p:nvPicPr>
        <p:blipFill>
          <a:blip r:embed="rId3"/>
          <a:stretch>
            <a:fillRect/>
          </a:stretch>
        </p:blipFill>
        <p:spPr>
          <a:xfrm>
            <a:off x="9477303" y="4889065"/>
            <a:ext cx="1200000" cy="1053659"/>
          </a:xfrm>
          <a:prstGeom prst="rect">
            <a:avLst/>
          </a:prstGeom>
        </p:spPr>
      </p:pic>
      <p:pic>
        <p:nvPicPr>
          <p:cNvPr id="18" name="Picture 17">
            <a:extLst>
              <a:ext uri="{FF2B5EF4-FFF2-40B4-BE49-F238E27FC236}">
                <a16:creationId xmlns:a16="http://schemas.microsoft.com/office/drawing/2014/main" id="{4596064E-7C6B-552C-1AE6-7C5F60B7601C}"/>
              </a:ext>
            </a:extLst>
          </p:cNvPr>
          <p:cNvPicPr>
            <a:picLocks noChangeAspect="1"/>
          </p:cNvPicPr>
          <p:nvPr/>
        </p:nvPicPr>
        <p:blipFill>
          <a:blip r:embed="rId4"/>
          <a:stretch>
            <a:fillRect/>
          </a:stretch>
        </p:blipFill>
        <p:spPr>
          <a:xfrm>
            <a:off x="2124979" y="4889065"/>
            <a:ext cx="1200000" cy="1053659"/>
          </a:xfrm>
          <a:prstGeom prst="rect">
            <a:avLst/>
          </a:prstGeom>
        </p:spPr>
      </p:pic>
      <p:sp>
        <p:nvSpPr>
          <p:cNvPr id="23" name="Right Arrow 22">
            <a:extLst>
              <a:ext uri="{FF2B5EF4-FFF2-40B4-BE49-F238E27FC236}">
                <a16:creationId xmlns:a16="http://schemas.microsoft.com/office/drawing/2014/main" id="{6EF41D19-F3DD-38A3-BC72-3F55222383BF}"/>
              </a:ext>
            </a:extLst>
          </p:cNvPr>
          <p:cNvSpPr/>
          <p:nvPr/>
        </p:nvSpPr>
        <p:spPr>
          <a:xfrm rot="1800000">
            <a:off x="7413741" y="2707562"/>
            <a:ext cx="1256145"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4" name="Right Arrow 23">
            <a:extLst>
              <a:ext uri="{FF2B5EF4-FFF2-40B4-BE49-F238E27FC236}">
                <a16:creationId xmlns:a16="http://schemas.microsoft.com/office/drawing/2014/main" id="{0D0FCEF9-5344-8F28-DA65-224A1490D715}"/>
              </a:ext>
            </a:extLst>
          </p:cNvPr>
          <p:cNvSpPr/>
          <p:nvPr/>
        </p:nvSpPr>
        <p:spPr>
          <a:xfrm rot="9000000">
            <a:off x="3919753" y="2707562"/>
            <a:ext cx="1256145"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5" name="Right Arrow 24">
            <a:extLst>
              <a:ext uri="{FF2B5EF4-FFF2-40B4-BE49-F238E27FC236}">
                <a16:creationId xmlns:a16="http://schemas.microsoft.com/office/drawing/2014/main" id="{BB13619E-27EF-C34E-9BB7-22A187BD937A}"/>
              </a:ext>
            </a:extLst>
          </p:cNvPr>
          <p:cNvSpPr/>
          <p:nvPr/>
        </p:nvSpPr>
        <p:spPr>
          <a:xfrm rot="5400000">
            <a:off x="5832347" y="2839090"/>
            <a:ext cx="924943"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grpSp>
        <p:nvGrpSpPr>
          <p:cNvPr id="29" name="Group 28">
            <a:extLst>
              <a:ext uri="{FF2B5EF4-FFF2-40B4-BE49-F238E27FC236}">
                <a16:creationId xmlns:a16="http://schemas.microsoft.com/office/drawing/2014/main" id="{9C291D10-9CDD-AD8B-6BED-502C5DAF8E74}"/>
              </a:ext>
            </a:extLst>
          </p:cNvPr>
          <p:cNvGrpSpPr/>
          <p:nvPr/>
        </p:nvGrpSpPr>
        <p:grpSpPr>
          <a:xfrm>
            <a:off x="5797040" y="1261155"/>
            <a:ext cx="1016000" cy="1180267"/>
            <a:chOff x="11385502" y="-995654"/>
            <a:chExt cx="762000" cy="885200"/>
          </a:xfrm>
          <a:solidFill>
            <a:schemeClr val="accent4"/>
          </a:solidFill>
        </p:grpSpPr>
        <p:sp>
          <p:nvSpPr>
            <p:cNvPr id="21" name="Can 20">
              <a:extLst>
                <a:ext uri="{FF2B5EF4-FFF2-40B4-BE49-F238E27FC236}">
                  <a16:creationId xmlns:a16="http://schemas.microsoft.com/office/drawing/2014/main" id="{9B159524-43D5-E04E-5378-F07A3C925C84}"/>
                </a:ext>
              </a:extLst>
            </p:cNvPr>
            <p:cNvSpPr/>
            <p:nvPr/>
          </p:nvSpPr>
          <p:spPr>
            <a:xfrm>
              <a:off x="11385502" y="-59115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6" name="Can 25">
              <a:extLst>
                <a:ext uri="{FF2B5EF4-FFF2-40B4-BE49-F238E27FC236}">
                  <a16:creationId xmlns:a16="http://schemas.microsoft.com/office/drawing/2014/main" id="{98BEA007-DAF7-2047-2FAB-422A3029C12A}"/>
                </a:ext>
              </a:extLst>
            </p:cNvPr>
            <p:cNvSpPr/>
            <p:nvPr/>
          </p:nvSpPr>
          <p:spPr>
            <a:xfrm>
              <a:off x="11385502" y="-79340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7" name="Can 26">
              <a:extLst>
                <a:ext uri="{FF2B5EF4-FFF2-40B4-BE49-F238E27FC236}">
                  <a16:creationId xmlns:a16="http://schemas.microsoft.com/office/drawing/2014/main" id="{72159709-B3B4-B839-5134-C82B47A12C12}"/>
                </a:ext>
              </a:extLst>
            </p:cNvPr>
            <p:cNvSpPr/>
            <p:nvPr/>
          </p:nvSpPr>
          <p:spPr>
            <a:xfrm>
              <a:off x="11385502" y="-99565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grpSp>
      <p:sp>
        <p:nvSpPr>
          <p:cNvPr id="3" name="Footer Placeholder 2">
            <a:extLst>
              <a:ext uri="{FF2B5EF4-FFF2-40B4-BE49-F238E27FC236}">
                <a16:creationId xmlns:a16="http://schemas.microsoft.com/office/drawing/2014/main" id="{440B2843-24D9-DFDE-5DC4-1E991E830A27}"/>
              </a:ext>
            </a:extLst>
          </p:cNvPr>
          <p:cNvSpPr>
            <a:spLocks noGrp="1"/>
          </p:cNvSpPr>
          <p:nvPr>
            <p:ph type="ftr" sz="quarter" idx="10"/>
          </p:nvPr>
        </p:nvSpPr>
        <p:spPr/>
        <p:txBody>
          <a:bodyPr/>
          <a:lstStyle/>
          <a:p>
            <a:r>
              <a:rPr lang="en-GB"/>
              <a:t>C. Develder, et al., "AI for Energy: Data-efficient and scalable algorithms to exploit energy flexibility", AI-DEEDS @ ACM e-Energy 2025, June 17, 2025</a:t>
            </a:r>
            <a:endParaRPr lang="en-BE"/>
          </a:p>
        </p:txBody>
      </p:sp>
    </p:spTree>
    <p:extLst>
      <p:ext uri="{BB962C8B-B14F-4D97-AF65-F5344CB8AC3E}">
        <p14:creationId xmlns:p14="http://schemas.microsoft.com/office/powerpoint/2010/main" val="59611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F7057E-D7C0-5F56-9B72-95FBC6702B5B}"/>
              </a:ext>
            </a:extLst>
          </p:cNvPr>
          <p:cNvSpPr>
            <a:spLocks noGrp="1"/>
          </p:cNvSpPr>
          <p:nvPr>
            <p:ph type="title"/>
          </p:nvPr>
        </p:nvSpPr>
        <p:spPr/>
        <p:txBody>
          <a:bodyPr/>
          <a:lstStyle/>
          <a:p>
            <a:r>
              <a:rPr lang="en-GB" dirty="0"/>
              <a:t>R</a:t>
            </a:r>
            <a:r>
              <a:rPr lang="en-BE" dirty="0"/>
              <a:t>ESEARCH TRACKS</a:t>
            </a:r>
          </a:p>
        </p:txBody>
      </p:sp>
      <p:sp>
        <p:nvSpPr>
          <p:cNvPr id="6" name="Content Placeholder 5">
            <a:extLst>
              <a:ext uri="{FF2B5EF4-FFF2-40B4-BE49-F238E27FC236}">
                <a16:creationId xmlns:a16="http://schemas.microsoft.com/office/drawing/2014/main" id="{27D872B0-6BF2-DC85-780B-9C2BFB6FD797}"/>
              </a:ext>
            </a:extLst>
          </p:cNvPr>
          <p:cNvSpPr>
            <a:spLocks noGrp="1"/>
          </p:cNvSpPr>
          <p:nvPr>
            <p:ph idx="1"/>
          </p:nvPr>
        </p:nvSpPr>
        <p:spPr/>
        <p:txBody>
          <a:bodyPr>
            <a:normAutofit/>
          </a:bodyPr>
          <a:lstStyle/>
          <a:p>
            <a:pPr marL="0" indent="0">
              <a:lnSpc>
                <a:spcPct val="120000"/>
              </a:lnSpc>
              <a:buNone/>
            </a:pPr>
            <a:r>
              <a:rPr lang="nl-BE" dirty="0">
                <a:latin typeface="+mn-lt"/>
                <a:cs typeface="Calibri" panose="020F0502020204030204" pitchFamily="34" charset="0"/>
              </a:rPr>
              <a:t>Data-driven decision making for . . .</a:t>
            </a:r>
          </a:p>
        </p:txBody>
      </p:sp>
      <p:grpSp>
        <p:nvGrpSpPr>
          <p:cNvPr id="19" name="Group 18">
            <a:extLst>
              <a:ext uri="{FF2B5EF4-FFF2-40B4-BE49-F238E27FC236}">
                <a16:creationId xmlns:a16="http://schemas.microsoft.com/office/drawing/2014/main" id="{2AF175EE-4A0D-ACD9-DC93-3731E806471D}"/>
              </a:ext>
            </a:extLst>
          </p:cNvPr>
          <p:cNvGrpSpPr/>
          <p:nvPr/>
        </p:nvGrpSpPr>
        <p:grpSpPr>
          <a:xfrm>
            <a:off x="516154" y="2054189"/>
            <a:ext cx="1122609" cy="1112409"/>
            <a:chOff x="387116" y="1595194"/>
            <a:chExt cx="841957" cy="834307"/>
          </a:xfrm>
        </p:grpSpPr>
        <p:sp>
          <p:nvSpPr>
            <p:cNvPr id="14" name="Rounded Rectangle 13">
              <a:extLst>
                <a:ext uri="{FF2B5EF4-FFF2-40B4-BE49-F238E27FC236}">
                  <a16:creationId xmlns:a16="http://schemas.microsoft.com/office/drawing/2014/main" id="{FCB47DDF-3971-B69C-4D12-A7E208AEB6E9}"/>
                </a:ext>
              </a:extLst>
            </p:cNvPr>
            <p:cNvSpPr/>
            <p:nvPr/>
          </p:nvSpPr>
          <p:spPr>
            <a:xfrm>
              <a:off x="387116" y="1595194"/>
              <a:ext cx="841957" cy="83430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3" name="Picture 2">
              <a:extLst>
                <a:ext uri="{FF2B5EF4-FFF2-40B4-BE49-F238E27FC236}">
                  <a16:creationId xmlns:a16="http://schemas.microsoft.com/office/drawing/2014/main" id="{BB9A1732-B2FB-429A-1D9A-298E34E5705F}"/>
                </a:ext>
              </a:extLst>
            </p:cNvPr>
            <p:cNvPicPr>
              <a:picLocks noChangeAspect="1"/>
            </p:cNvPicPr>
            <p:nvPr/>
          </p:nvPicPr>
          <p:blipFill>
            <a:blip r:embed="rId3"/>
            <a:stretch>
              <a:fillRect/>
            </a:stretch>
          </p:blipFill>
          <p:spPr>
            <a:xfrm>
              <a:off x="468116" y="1696250"/>
              <a:ext cx="720000" cy="632195"/>
            </a:xfrm>
            <a:prstGeom prst="rect">
              <a:avLst/>
            </a:prstGeom>
          </p:spPr>
        </p:pic>
      </p:grpSp>
      <p:sp>
        <p:nvSpPr>
          <p:cNvPr id="9" name="TextBox 8">
            <a:extLst>
              <a:ext uri="{FF2B5EF4-FFF2-40B4-BE49-F238E27FC236}">
                <a16:creationId xmlns:a16="http://schemas.microsoft.com/office/drawing/2014/main" id="{C37EAF3B-197D-FB71-82E4-12AB94EE1AB8}"/>
              </a:ext>
            </a:extLst>
          </p:cNvPr>
          <p:cNvSpPr txBox="1"/>
          <p:nvPr/>
        </p:nvSpPr>
        <p:spPr>
          <a:xfrm>
            <a:off x="1798320" y="2002710"/>
            <a:ext cx="10179505" cy="4010137"/>
          </a:xfrm>
          <a:prstGeom prst="rect">
            <a:avLst/>
          </a:prstGeom>
          <a:noFill/>
        </p:spPr>
        <p:txBody>
          <a:bodyPr wrap="square">
            <a:spAutoFit/>
          </a:bodyPr>
          <a:lstStyle/>
          <a:p>
            <a:pPr marL="302676" indent="-302676">
              <a:lnSpc>
                <a:spcPct val="120000"/>
              </a:lnSpc>
              <a:buAutoNum type="arabicParenR"/>
            </a:pPr>
            <a:r>
              <a:rPr lang="nl-BE" sz="2133" b="1" u="sng" dirty="0">
                <a:solidFill>
                  <a:schemeClr val="accent3"/>
                </a:solidFill>
                <a:latin typeface="+mn-lt"/>
                <a:cs typeface="Calibri" panose="020F0502020204030204" pitchFamily="34" charset="0"/>
              </a:rPr>
              <a:t>Home Energy Management</a:t>
            </a:r>
            <a:r>
              <a:rPr lang="nl-BE" sz="2133" b="1" dirty="0">
                <a:solidFill>
                  <a:schemeClr val="accent3"/>
                </a:solidFill>
                <a:latin typeface="+mn-lt"/>
                <a:cs typeface="Calibri" panose="020F0502020204030204" pitchFamily="34" charset="0"/>
              </a:rPr>
              <a:t> (HEM)</a:t>
            </a:r>
            <a:endParaRPr lang="nl-BE" sz="2133" b="1" u="sng" dirty="0">
              <a:solidFill>
                <a:schemeClr val="accent3"/>
              </a:solidFill>
              <a:latin typeface="+mn-lt"/>
              <a:cs typeface="Calibri" panose="020F0502020204030204" pitchFamily="34" charset="0"/>
            </a:endParaRP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Value stacking (capacity tariff / dynamic pricing / ...)</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Heterogeneous households (Heat pump / EV / Home battery / Thermal Storage)</a:t>
            </a:r>
          </a:p>
          <a:p>
            <a:pPr marL="302676" indent="-302676">
              <a:lnSpc>
                <a:spcPct val="120000"/>
              </a:lnSpc>
              <a:buAutoNum type="arabicParenR"/>
            </a:pPr>
            <a:r>
              <a:rPr lang="nl-BE" sz="2133" b="1" dirty="0">
                <a:solidFill>
                  <a:srgbClr val="149E75"/>
                </a:solidFill>
                <a:latin typeface="+mn-lt"/>
                <a:cs typeface="Calibri" panose="020F0502020204030204" pitchFamily="34" charset="0"/>
              </a:rPr>
              <a:t>Real/short-time (24h down to 1s) </a:t>
            </a:r>
            <a:r>
              <a:rPr lang="nl-BE" sz="2133" b="1" u="sng" dirty="0">
                <a:solidFill>
                  <a:srgbClr val="149E75"/>
                </a:solidFill>
                <a:latin typeface="+mn-lt"/>
                <a:cs typeface="Calibri" panose="020F0502020204030204" pitchFamily="34" charset="0"/>
              </a:rPr>
              <a:t>flexibility optimization</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Multi-market day-ahead and real-time trading in energy and flexibility markets (EU/UK)</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Multi-asset flexibility coordination, focusing on residential flexibility</a:t>
            </a:r>
          </a:p>
          <a:p>
            <a:pPr marL="302676" indent="-302676">
              <a:lnSpc>
                <a:spcPct val="120000"/>
              </a:lnSpc>
              <a:buAutoNum type="arabicParenR"/>
            </a:pPr>
            <a:r>
              <a:rPr lang="nl-BE" sz="2133" b="1" dirty="0">
                <a:solidFill>
                  <a:srgbClr val="E59D02"/>
                </a:solidFill>
                <a:latin typeface="+mn-lt"/>
                <a:cs typeface="Calibri" panose="020F0502020204030204" pitchFamily="34" charset="0"/>
              </a:rPr>
              <a:t>Support tools for </a:t>
            </a:r>
            <a:r>
              <a:rPr lang="nl-BE" sz="2133" b="1" u="sng" dirty="0">
                <a:solidFill>
                  <a:srgbClr val="E59D02"/>
                </a:solidFill>
                <a:latin typeface="+mn-lt"/>
                <a:cs typeface="Calibri" panose="020F0502020204030204" pitchFamily="34" charset="0"/>
              </a:rPr>
              <a:t>power system operators</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Decision support for consumer-centric market vision</a:t>
            </a:r>
            <a:br>
              <a:rPr lang="nl-BE" sz="2133" dirty="0">
                <a:latin typeface="+mn-lt"/>
                <a:cs typeface="Calibri" panose="020F0502020204030204" pitchFamily="34" charset="0"/>
              </a:rPr>
            </a:br>
            <a:r>
              <a:rPr lang="nl-BE" sz="2133" dirty="0">
                <a:latin typeface="+mn-lt"/>
                <a:cs typeface="Calibri" panose="020F0502020204030204" pitchFamily="34" charset="0"/>
              </a:rPr>
              <a:t>(Imbalance forecasting; RTP price calculations; digital twins …)</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State estimation and forecasting (DSO/TSO)</a:t>
            </a:r>
            <a:endParaRPr lang="en-BE" sz="2133" dirty="0"/>
          </a:p>
        </p:txBody>
      </p:sp>
      <p:grpSp>
        <p:nvGrpSpPr>
          <p:cNvPr id="18" name="Group 17">
            <a:extLst>
              <a:ext uri="{FF2B5EF4-FFF2-40B4-BE49-F238E27FC236}">
                <a16:creationId xmlns:a16="http://schemas.microsoft.com/office/drawing/2014/main" id="{B9FAF5DD-AD02-9C2A-5702-9AB8117AA9A4}"/>
              </a:ext>
            </a:extLst>
          </p:cNvPr>
          <p:cNvGrpSpPr/>
          <p:nvPr/>
        </p:nvGrpSpPr>
        <p:grpSpPr>
          <a:xfrm>
            <a:off x="516154" y="3341089"/>
            <a:ext cx="1122609" cy="1112409"/>
            <a:chOff x="401375" y="2624807"/>
            <a:chExt cx="841957" cy="834307"/>
          </a:xfrm>
        </p:grpSpPr>
        <p:sp>
          <p:nvSpPr>
            <p:cNvPr id="15" name="Rounded Rectangle 14">
              <a:extLst>
                <a:ext uri="{FF2B5EF4-FFF2-40B4-BE49-F238E27FC236}">
                  <a16:creationId xmlns:a16="http://schemas.microsoft.com/office/drawing/2014/main" id="{BE4EAE4E-0913-C693-E691-16445F93E633}"/>
                </a:ext>
              </a:extLst>
            </p:cNvPr>
            <p:cNvSpPr/>
            <p:nvPr/>
          </p:nvSpPr>
          <p:spPr>
            <a:xfrm>
              <a:off x="401375" y="2624807"/>
              <a:ext cx="841957" cy="834307"/>
            </a:xfrm>
            <a:prstGeom prst="roundRect">
              <a:avLst/>
            </a:prstGeom>
            <a:solidFill>
              <a:srgbClr val="149E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11" name="Picture 10">
              <a:extLst>
                <a:ext uri="{FF2B5EF4-FFF2-40B4-BE49-F238E27FC236}">
                  <a16:creationId xmlns:a16="http://schemas.microsoft.com/office/drawing/2014/main" id="{BC3C7DD9-76A9-691A-2A2B-ED044FFAA39C}"/>
                </a:ext>
              </a:extLst>
            </p:cNvPr>
            <p:cNvPicPr>
              <a:picLocks noChangeAspect="1"/>
            </p:cNvPicPr>
            <p:nvPr/>
          </p:nvPicPr>
          <p:blipFill>
            <a:blip r:embed="rId4"/>
            <a:stretch>
              <a:fillRect/>
            </a:stretch>
          </p:blipFill>
          <p:spPr>
            <a:xfrm>
              <a:off x="462353" y="2725863"/>
              <a:ext cx="720000" cy="632195"/>
            </a:xfrm>
            <a:prstGeom prst="rect">
              <a:avLst/>
            </a:prstGeom>
          </p:spPr>
        </p:pic>
      </p:grpSp>
      <p:grpSp>
        <p:nvGrpSpPr>
          <p:cNvPr id="17" name="Group 16">
            <a:extLst>
              <a:ext uri="{FF2B5EF4-FFF2-40B4-BE49-F238E27FC236}">
                <a16:creationId xmlns:a16="http://schemas.microsoft.com/office/drawing/2014/main" id="{00767B38-1ECA-EA7C-04A7-B097F39ED24C}"/>
              </a:ext>
            </a:extLst>
          </p:cNvPr>
          <p:cNvGrpSpPr/>
          <p:nvPr/>
        </p:nvGrpSpPr>
        <p:grpSpPr>
          <a:xfrm>
            <a:off x="516154" y="4627989"/>
            <a:ext cx="1122609" cy="1112409"/>
            <a:chOff x="387115" y="3648116"/>
            <a:chExt cx="841957" cy="834307"/>
          </a:xfrm>
        </p:grpSpPr>
        <p:sp>
          <p:nvSpPr>
            <p:cNvPr id="16" name="Rounded Rectangle 15">
              <a:extLst>
                <a:ext uri="{FF2B5EF4-FFF2-40B4-BE49-F238E27FC236}">
                  <a16:creationId xmlns:a16="http://schemas.microsoft.com/office/drawing/2014/main" id="{AF4A6D4A-3F84-98A4-FB93-2720BFBC78AB}"/>
                </a:ext>
              </a:extLst>
            </p:cNvPr>
            <p:cNvSpPr/>
            <p:nvPr/>
          </p:nvSpPr>
          <p:spPr>
            <a:xfrm>
              <a:off x="387115" y="3648116"/>
              <a:ext cx="841957" cy="834307"/>
            </a:xfrm>
            <a:prstGeom prst="roundRect">
              <a:avLst/>
            </a:prstGeom>
            <a:solidFill>
              <a:srgbClr val="E59D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13" name="Picture 12">
              <a:extLst>
                <a:ext uri="{FF2B5EF4-FFF2-40B4-BE49-F238E27FC236}">
                  <a16:creationId xmlns:a16="http://schemas.microsoft.com/office/drawing/2014/main" id="{7F7785C4-BEB6-F5FC-D11F-4025C8CA8102}"/>
                </a:ext>
              </a:extLst>
            </p:cNvPr>
            <p:cNvPicPr>
              <a:picLocks noChangeAspect="1"/>
            </p:cNvPicPr>
            <p:nvPr/>
          </p:nvPicPr>
          <p:blipFill>
            <a:blip r:embed="rId5"/>
            <a:stretch>
              <a:fillRect/>
            </a:stretch>
          </p:blipFill>
          <p:spPr>
            <a:xfrm>
              <a:off x="448093" y="3749172"/>
              <a:ext cx="720000" cy="632195"/>
            </a:xfrm>
            <a:prstGeom prst="rect">
              <a:avLst/>
            </a:prstGeom>
          </p:spPr>
        </p:pic>
      </p:grpSp>
    </p:spTree>
    <p:extLst>
      <p:ext uri="{BB962C8B-B14F-4D97-AF65-F5344CB8AC3E}">
        <p14:creationId xmlns:p14="http://schemas.microsoft.com/office/powerpoint/2010/main" val="419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1266-66E2-A4A4-2E0C-9A6385BE0745}"/>
              </a:ext>
            </a:extLst>
          </p:cNvPr>
          <p:cNvSpPr>
            <a:spLocks noGrp="1"/>
          </p:cNvSpPr>
          <p:nvPr>
            <p:ph type="title"/>
          </p:nvPr>
        </p:nvSpPr>
        <p:spPr/>
        <p:txBody>
          <a:bodyPr/>
          <a:lstStyle/>
          <a:p>
            <a:r>
              <a:rPr lang="en-BE" b="1" dirty="0"/>
              <a:t>TECHNOLOGY</a:t>
            </a:r>
            <a:endParaRPr lang="en-BE"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ABA1BBC1-897A-18ED-E75B-4672ABDC953E}"/>
              </a:ext>
            </a:extLst>
          </p:cNvPr>
          <p:cNvSpPr>
            <a:spLocks noGrp="1"/>
          </p:cNvSpPr>
          <p:nvPr>
            <p:ph idx="1"/>
          </p:nvPr>
        </p:nvSpPr>
        <p:spPr/>
        <p:txBody>
          <a:bodyPr>
            <a:normAutofit lnSpcReduction="10000"/>
          </a:bodyPr>
          <a:lstStyle/>
          <a:p>
            <a:pPr marL="0" indent="0">
              <a:buNone/>
            </a:pPr>
            <a:r>
              <a:rPr lang="nl-BE" dirty="0">
                <a:latin typeface="UGent Panno Text" panose="02000506040000040003" pitchFamily="2" charset="0"/>
                <a:cs typeface="Calibri" panose="020F0502020204030204" pitchFamily="34" charset="0"/>
              </a:rPr>
              <a:t>Creating </a:t>
            </a:r>
            <a:r>
              <a:rPr lang="nl-BE" b="1" dirty="0">
                <a:solidFill>
                  <a:schemeClr val="accent3"/>
                </a:solidFill>
                <a:latin typeface="UGent Panno Text" panose="02000506040000040003" pitchFamily="2" charset="0"/>
                <a:cs typeface="Calibri" panose="020F0502020204030204" pitchFamily="34" charset="0"/>
              </a:rPr>
              <a:t>scalable / practical / intuitive / performant AI</a:t>
            </a:r>
            <a:r>
              <a:rPr lang="nl-BE" b="1" dirty="0">
                <a:solidFill>
                  <a:schemeClr val="accent4"/>
                </a:solidFill>
                <a:latin typeface="UGent Panno Text" panose="02000506040000040003" pitchFamily="2" charset="0"/>
                <a:cs typeface="Calibri" panose="020F0502020204030204" pitchFamily="34" charset="0"/>
              </a:rPr>
              <a:t> </a:t>
            </a:r>
            <a:r>
              <a:rPr lang="nl-BE" dirty="0">
                <a:latin typeface="UGent Panno Text" panose="02000506040000040003" pitchFamily="2" charset="0"/>
                <a:cs typeface="Calibri" panose="020F0502020204030204" pitchFamily="34" charset="0"/>
              </a:rPr>
              <a:t>that is . . .</a:t>
            </a:r>
          </a:p>
          <a:p>
            <a:pPr marL="302252" indent="-302252">
              <a:buFont typeface="Arial" panose="020B0604020202020204" pitchFamily="34" charset="0"/>
              <a:buChar char="•"/>
            </a:pPr>
            <a:r>
              <a:rPr lang="nl-BE" dirty="0">
                <a:latin typeface="UGent Panno Text" panose="02000506040000040003" pitchFamily="2" charset="0"/>
                <a:cs typeface="Calibri" panose="020F0502020204030204" pitchFamily="34" charset="0"/>
              </a:rPr>
              <a:t>fit-for-</a:t>
            </a:r>
            <a:r>
              <a:rPr lang="nl-BE" u="sng" dirty="0">
                <a:latin typeface="UGent Panno Text" panose="02000506040000040003" pitchFamily="2" charset="0"/>
                <a:cs typeface="Calibri" panose="020F0502020204030204" pitchFamily="34" charset="0"/>
              </a:rPr>
              <a:t>purpose</a:t>
            </a:r>
            <a:r>
              <a:rPr lang="nl-BE" dirty="0">
                <a:latin typeface="UGent Panno Text" panose="02000506040000040003" pitchFamily="2" charset="0"/>
                <a:cs typeface="Calibri" panose="020F0502020204030204" pitchFamily="34" charset="0"/>
              </a:rPr>
              <a:t> (provide a solution, not a method)</a:t>
            </a:r>
          </a:p>
          <a:p>
            <a:pPr marL="302252" indent="-302252">
              <a:buFont typeface="Arial" panose="020B0604020202020204" pitchFamily="34" charset="0"/>
              <a:buChar char="•"/>
            </a:pPr>
            <a:r>
              <a:rPr lang="nl-BE" dirty="0">
                <a:latin typeface="UGent Panno Text" panose="02000506040000040003" pitchFamily="2" charset="0"/>
                <a:cs typeface="Calibri" panose="020F0502020204030204" pitchFamily="34" charset="0"/>
              </a:rPr>
              <a:t>a </a:t>
            </a:r>
            <a:r>
              <a:rPr lang="nl-BE" u="sng" dirty="0">
                <a:latin typeface="UGent Panno Text" panose="02000506040000040003" pitchFamily="2" charset="0"/>
                <a:cs typeface="Calibri" panose="020F0502020204030204" pitchFamily="34" charset="0"/>
              </a:rPr>
              <a:t>holistic</a:t>
            </a:r>
            <a:r>
              <a:rPr lang="nl-BE" dirty="0">
                <a:latin typeface="UGent Panno Text" panose="02000506040000040003" pitchFamily="2" charset="0"/>
                <a:cs typeface="Calibri" panose="020F0502020204030204" pitchFamily="34" charset="0"/>
              </a:rPr>
              <a:t> solution, not just an optimizer (incl. technical/regulatory/legal/... constraints)</a:t>
            </a:r>
          </a:p>
          <a:p>
            <a:pPr>
              <a:buFont typeface="Arial" panose="020B0604020202020204" pitchFamily="34" charset="0"/>
              <a:buChar char="•"/>
            </a:pPr>
            <a:endParaRPr lang="nl-BE" dirty="0">
              <a:latin typeface="UGent Panno Text" panose="02000506040000040003" pitchFamily="2" charset="0"/>
              <a:cs typeface="Calibri" panose="020F0502020204030204" pitchFamily="34" charset="0"/>
            </a:endParaRPr>
          </a:p>
          <a:p>
            <a:pPr marL="0" indent="0">
              <a:buNone/>
            </a:pPr>
            <a:r>
              <a:rPr lang="nl-BE" dirty="0">
                <a:latin typeface="UGent Panno Text" panose="02000506040000040003" pitchFamily="2" charset="0"/>
                <a:cs typeface="Calibri" panose="020F0502020204030204" pitchFamily="34" charset="0"/>
              </a:rPr>
              <a:t>Focusing on</a:t>
            </a:r>
          </a:p>
          <a:p>
            <a:pPr marL="302252" indent="-302252">
              <a:buFont typeface="Arial" panose="020B0604020202020204" pitchFamily="34" charset="0"/>
              <a:buChar char="•"/>
            </a:pPr>
            <a:r>
              <a:rPr lang="nl-BE" u="sng" dirty="0">
                <a:latin typeface="UGent Panno Text" panose="02000506040000040003" pitchFamily="2" charset="0"/>
                <a:cs typeface="Calibri"/>
              </a:rPr>
              <a:t>Neural network</a:t>
            </a:r>
            <a:r>
              <a:rPr lang="nl-BE" dirty="0">
                <a:latin typeface="UGent Panno Text" panose="02000506040000040003" pitchFamily="2" charset="0"/>
                <a:cs typeface="Calibri"/>
              </a:rPr>
              <a:t> architectures, e.g.:</a:t>
            </a:r>
          </a:p>
          <a:p>
            <a:pPr marL="780607" lvl="1" indent="-302252">
              <a:buFontTx/>
              <a:buChar char="-"/>
            </a:pPr>
            <a:r>
              <a:rPr lang="nl-BE" dirty="0">
                <a:latin typeface="UGent Panno Text" panose="02000506040000040003" pitchFamily="2" charset="0"/>
                <a:cs typeface="Calibri" panose="020F0502020204030204" pitchFamily="34" charset="0"/>
              </a:rPr>
              <a:t>Physics-informed neural networks and transfer learning: obtain practical and intuitive (explainable) solutions</a:t>
            </a:r>
          </a:p>
          <a:p>
            <a:pPr marL="780607" lvl="1" indent="-302252">
              <a:buFontTx/>
              <a:buChar char="-"/>
            </a:pPr>
            <a:r>
              <a:rPr lang="nl-BE" dirty="0">
                <a:latin typeface="UGent Panno Text" panose="02000506040000040003" pitchFamily="2" charset="0"/>
                <a:cs typeface="Calibri" panose="020F0502020204030204" pitchFamily="34" charset="0"/>
              </a:rPr>
              <a:t>Graph Neural Networks (natural fit with power systems): trading / grid solutions / agent interactions</a:t>
            </a:r>
          </a:p>
          <a:p>
            <a:pPr marL="780607" lvl="1" indent="-302252">
              <a:buFontTx/>
              <a:buChar char="-"/>
            </a:pPr>
            <a:r>
              <a:rPr lang="nl-BE" dirty="0">
                <a:latin typeface="UGent Panno Text" panose="02000506040000040003" pitchFamily="2" charset="0"/>
                <a:cs typeface="Calibri" panose="020F0502020204030204" pitchFamily="34" charset="0"/>
              </a:rPr>
              <a:t>Architectures that can handle long time series (e.g., transformers)</a:t>
            </a:r>
          </a:p>
          <a:p>
            <a:pPr marL="302252" indent="-302252">
              <a:buFont typeface="Arial" panose="020B0604020202020204" pitchFamily="34" charset="0"/>
              <a:buChar char="•"/>
            </a:pPr>
            <a:r>
              <a:rPr lang="nl-BE" u="sng" dirty="0">
                <a:latin typeface="UGent Panno Text" panose="02000506040000040003" pitchFamily="2" charset="0"/>
                <a:cs typeface="Calibri"/>
              </a:rPr>
              <a:t>Data-driven decision making</a:t>
            </a:r>
          </a:p>
          <a:p>
            <a:pPr marL="780607" lvl="1" indent="-302252">
              <a:buFontTx/>
              <a:buChar char="-"/>
            </a:pPr>
            <a:r>
              <a:rPr lang="nl-BE" dirty="0">
                <a:latin typeface="UGent Panno Text" panose="02000506040000040003" pitchFamily="2" charset="0"/>
                <a:cs typeface="Calibri" panose="020F0502020204030204" pitchFamily="34" charset="0"/>
              </a:rPr>
              <a:t>Blending rule-based (apprentice learning) / model-based (MPC) / model-free (Reinforcement Learning)</a:t>
            </a:r>
          </a:p>
          <a:p>
            <a:pPr marL="780607" lvl="1" indent="-302252">
              <a:buFontTx/>
              <a:buChar char="-"/>
            </a:pPr>
            <a:r>
              <a:rPr lang="nl-BE" dirty="0">
                <a:latin typeface="UGent Panno Text" panose="02000506040000040003" pitchFamily="2" charset="0"/>
                <a:cs typeface="Calibri" panose="020F0502020204030204" pitchFamily="34" charset="0"/>
              </a:rPr>
              <a:t>Transfer learning and multi-agent decision making</a:t>
            </a:r>
          </a:p>
          <a:p>
            <a:pPr marL="780607" lvl="1" indent="-302252">
              <a:buFontTx/>
              <a:buChar char="-"/>
            </a:pPr>
            <a:endParaRPr lang="nl-BE" dirty="0">
              <a:latin typeface="UGent Panno Text" panose="02000506040000040003" pitchFamily="2" charset="0"/>
              <a:cs typeface="Calibri" panose="020F0502020204030204" pitchFamily="34" charset="0"/>
            </a:endParaRPr>
          </a:p>
          <a:p>
            <a:pPr marL="780607" lvl="1" indent="-302252">
              <a:buFontTx/>
              <a:buChar char="-"/>
            </a:pPr>
            <a:endParaRPr lang="nl-BE" dirty="0">
              <a:latin typeface="UGent Panno Text" panose="02000506040000040003" pitchFamily="2" charset="0"/>
              <a:cs typeface="Calibri" panose="020F0502020204030204" pitchFamily="34" charset="0"/>
            </a:endParaRPr>
          </a:p>
          <a:p>
            <a:pPr marL="0" indent="0">
              <a:buNone/>
            </a:pPr>
            <a:endParaRPr lang="en-BE" b="1" dirty="0">
              <a:latin typeface="UGent Panno Text" panose="02000506040000040003" pitchFamily="2" charset="0"/>
            </a:endParaRPr>
          </a:p>
        </p:txBody>
      </p:sp>
      <p:sp>
        <p:nvSpPr>
          <p:cNvPr id="4" name="Footer Placeholder 3">
            <a:extLst>
              <a:ext uri="{FF2B5EF4-FFF2-40B4-BE49-F238E27FC236}">
                <a16:creationId xmlns:a16="http://schemas.microsoft.com/office/drawing/2014/main" id="{15B2E142-EF22-C560-FF49-5B4B2FBF6876}"/>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spTree>
    <p:extLst>
      <p:ext uri="{BB962C8B-B14F-4D97-AF65-F5344CB8AC3E}">
        <p14:creationId xmlns:p14="http://schemas.microsoft.com/office/powerpoint/2010/main" val="1764909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9922-F11F-E97A-4EE9-C10CD58E863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1DAB66-DB07-B905-9662-68BAB654A185}"/>
              </a:ext>
            </a:extLst>
          </p:cNvPr>
          <p:cNvSpPr>
            <a:spLocks noGrp="1"/>
          </p:cNvSpPr>
          <p:nvPr>
            <p:ph type="ctrTitle"/>
          </p:nvPr>
        </p:nvSpPr>
        <p:spPr>
          <a:xfrm>
            <a:off x="1358901" y="924791"/>
            <a:ext cx="10129714" cy="2504209"/>
          </a:xfrm>
        </p:spPr>
        <p:txBody>
          <a:bodyPr anchor="ctr"/>
          <a:lstStyle/>
          <a:p>
            <a:r>
              <a:rPr lang="en-GB" dirty="0"/>
              <a:t>AI for Energy:</a:t>
            </a:r>
            <a:br>
              <a:rPr lang="en-GB" dirty="0"/>
            </a:br>
            <a:r>
              <a:rPr lang="en-GB" dirty="0"/>
              <a:t>Data-efficient and explainable algorithms to exploit energy flexibility</a:t>
            </a:r>
            <a:endParaRPr lang="nl-BE" sz="3200" dirty="0"/>
          </a:p>
        </p:txBody>
      </p:sp>
      <p:sp>
        <p:nvSpPr>
          <p:cNvPr id="2" name="Subtitle 1">
            <a:extLst>
              <a:ext uri="{FF2B5EF4-FFF2-40B4-BE49-F238E27FC236}">
                <a16:creationId xmlns:a16="http://schemas.microsoft.com/office/drawing/2014/main" id="{A115E155-FF04-B563-613D-60FECC2E6448}"/>
              </a:ext>
            </a:extLst>
          </p:cNvPr>
          <p:cNvSpPr>
            <a:spLocks noGrp="1"/>
          </p:cNvSpPr>
          <p:nvPr>
            <p:ph type="subTitle" idx="1"/>
          </p:nvPr>
        </p:nvSpPr>
        <p:spPr>
          <a:xfrm>
            <a:off x="1358901" y="3708358"/>
            <a:ext cx="9717617" cy="1152622"/>
          </a:xfrm>
        </p:spPr>
        <p:txBody>
          <a:bodyPr anchor="ctr"/>
          <a:lstStyle/>
          <a:p>
            <a:r>
              <a:rPr lang="en-US" dirty="0"/>
              <a:t>Chris Develder, et al. </a:t>
            </a:r>
            <a:br>
              <a:rPr lang="en-US" dirty="0"/>
            </a:br>
            <a:r>
              <a:rPr lang="en-US" dirty="0">
                <a:solidFill>
                  <a:schemeClr val="accent6">
                    <a:lumMod val="20000"/>
                    <a:lumOff val="80000"/>
                  </a:schemeClr>
                </a:solidFill>
              </a:rPr>
              <a:t>AI4E Team, </a:t>
            </a:r>
            <a:r>
              <a:rPr lang="en-US" dirty="0" err="1">
                <a:solidFill>
                  <a:schemeClr val="accent6">
                    <a:lumMod val="20000"/>
                    <a:lumOff val="80000"/>
                  </a:schemeClr>
                </a:solidFill>
              </a:rPr>
              <a:t>IDLab</a:t>
            </a:r>
            <a:r>
              <a:rPr lang="en-US" dirty="0">
                <a:solidFill>
                  <a:schemeClr val="accent6">
                    <a:lumMod val="20000"/>
                    <a:lumOff val="80000"/>
                  </a:schemeClr>
                </a:solidFill>
              </a:rPr>
              <a:t>, Ghent University – imec </a:t>
            </a:r>
          </a:p>
        </p:txBody>
      </p:sp>
      <p:grpSp>
        <p:nvGrpSpPr>
          <p:cNvPr id="4" name="Group 3">
            <a:extLst>
              <a:ext uri="{FF2B5EF4-FFF2-40B4-BE49-F238E27FC236}">
                <a16:creationId xmlns:a16="http://schemas.microsoft.com/office/drawing/2014/main" id="{01D0995C-16F9-CAB9-EB4A-A11CA3AEEBD4}"/>
              </a:ext>
            </a:extLst>
          </p:cNvPr>
          <p:cNvGrpSpPr>
            <a:grpSpLocks noChangeAspect="1"/>
          </p:cNvGrpSpPr>
          <p:nvPr/>
        </p:nvGrpSpPr>
        <p:grpSpPr>
          <a:xfrm>
            <a:off x="10526656" y="5843457"/>
            <a:ext cx="792824" cy="630000"/>
            <a:chOff x="9488557" y="5929138"/>
            <a:chExt cx="668626" cy="531309"/>
          </a:xfrm>
        </p:grpSpPr>
        <p:pic>
          <p:nvPicPr>
            <p:cNvPr id="10" name="Picture 12" descr="ID-TRANS-400px.jpg">
              <a:extLst>
                <a:ext uri="{FF2B5EF4-FFF2-40B4-BE49-F238E27FC236}">
                  <a16:creationId xmlns:a16="http://schemas.microsoft.com/office/drawing/2014/main" id="{3953E0AC-CB04-B2BF-4557-EC5F6392DC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8557" y="5929138"/>
              <a:ext cx="668626" cy="264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73893B2-E812-4DA4-5849-32CA98BF20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8114" y="6300047"/>
              <a:ext cx="539066" cy="1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22590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494A-D6B5-BD9B-A257-EFAAB0680368}"/>
              </a:ext>
            </a:extLst>
          </p:cNvPr>
          <p:cNvSpPr>
            <a:spLocks noGrp="1"/>
          </p:cNvSpPr>
          <p:nvPr>
            <p:ph type="title"/>
          </p:nvPr>
        </p:nvSpPr>
        <p:spPr/>
        <p:txBody>
          <a:bodyPr/>
          <a:lstStyle/>
          <a:p>
            <a:r>
              <a:rPr lang="en-BE" dirty="0"/>
              <a:t>Energy Transition – Supply</a:t>
            </a:r>
          </a:p>
        </p:txBody>
      </p:sp>
      <p:sp>
        <p:nvSpPr>
          <p:cNvPr id="4" name="Footer Placeholder 3">
            <a:extLst>
              <a:ext uri="{FF2B5EF4-FFF2-40B4-BE49-F238E27FC236}">
                <a16:creationId xmlns:a16="http://schemas.microsoft.com/office/drawing/2014/main" id="{5C25694E-2E9D-E150-B16B-37AC00D768F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pic>
        <p:nvPicPr>
          <p:cNvPr id="13" name="Content Placeholder 12">
            <a:extLst>
              <a:ext uri="{FF2B5EF4-FFF2-40B4-BE49-F238E27FC236}">
                <a16:creationId xmlns:a16="http://schemas.microsoft.com/office/drawing/2014/main" id="{7BDA755A-C561-ADFF-C760-1A7914A94984}"/>
              </a:ext>
            </a:extLst>
          </p:cNvPr>
          <p:cNvPicPr>
            <a:picLocks noGrp="1" noChangeAspect="1"/>
          </p:cNvPicPr>
          <p:nvPr>
            <p:ph idx="1"/>
          </p:nvPr>
        </p:nvPicPr>
        <p:blipFill rotWithShape="1">
          <a:blip r:embed="rId3"/>
          <a:srcRect t="2760" b="5267"/>
          <a:stretch/>
        </p:blipFill>
        <p:spPr>
          <a:xfrm>
            <a:off x="1405124" y="1255920"/>
            <a:ext cx="9542090" cy="4592944"/>
          </a:xfrm>
          <a:prstGeom prst="rect">
            <a:avLst/>
          </a:prstGeom>
          <a:ln w="28575">
            <a:noFill/>
          </a:ln>
        </p:spPr>
      </p:pic>
      <p:sp>
        <p:nvSpPr>
          <p:cNvPr id="14" name="Rectangle 13">
            <a:extLst>
              <a:ext uri="{FF2B5EF4-FFF2-40B4-BE49-F238E27FC236}">
                <a16:creationId xmlns:a16="http://schemas.microsoft.com/office/drawing/2014/main" id="{2351A951-F402-DF31-DF0F-D6C8BB100685}"/>
              </a:ext>
            </a:extLst>
          </p:cNvPr>
          <p:cNvSpPr/>
          <p:nvPr/>
        </p:nvSpPr>
        <p:spPr>
          <a:xfrm>
            <a:off x="4301201" y="3476183"/>
            <a:ext cx="175584" cy="255785"/>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TextBox 14">
            <a:extLst>
              <a:ext uri="{FF2B5EF4-FFF2-40B4-BE49-F238E27FC236}">
                <a16:creationId xmlns:a16="http://schemas.microsoft.com/office/drawing/2014/main" id="{9FA4B923-9C10-3B91-B5B5-6E593B18ABE8}"/>
              </a:ext>
            </a:extLst>
          </p:cNvPr>
          <p:cNvSpPr txBox="1"/>
          <p:nvPr/>
        </p:nvSpPr>
        <p:spPr>
          <a:xfrm>
            <a:off x="3096497" y="2708738"/>
            <a:ext cx="1378904"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 6% share of </a:t>
            </a:r>
          </a:p>
          <a:p>
            <a:pPr algn="ctr"/>
            <a:r>
              <a:rPr lang="en-US" sz="1800" dirty="0">
                <a:solidFill>
                  <a:schemeClr val="accent3"/>
                </a:solidFill>
                <a:latin typeface="+mn-lt"/>
              </a:rPr>
              <a:t>Wind and Solar</a:t>
            </a:r>
          </a:p>
        </p:txBody>
      </p:sp>
      <p:sp>
        <p:nvSpPr>
          <p:cNvPr id="16" name="TextBox 15">
            <a:extLst>
              <a:ext uri="{FF2B5EF4-FFF2-40B4-BE49-F238E27FC236}">
                <a16:creationId xmlns:a16="http://schemas.microsoft.com/office/drawing/2014/main" id="{E67A34AA-BA41-F51B-AF4A-94B94905019C}"/>
              </a:ext>
            </a:extLst>
          </p:cNvPr>
          <p:cNvSpPr txBox="1"/>
          <p:nvPr/>
        </p:nvSpPr>
        <p:spPr>
          <a:xfrm>
            <a:off x="5241905" y="2708738"/>
            <a:ext cx="1316386"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Increased to </a:t>
            </a:r>
          </a:p>
          <a:p>
            <a:pPr algn="ctr"/>
            <a:r>
              <a:rPr lang="en-US" sz="1800" dirty="0">
                <a:solidFill>
                  <a:schemeClr val="accent3"/>
                </a:solidFill>
                <a:latin typeface="+mn-lt"/>
              </a:rPr>
              <a:t>~ 28% in 2020</a:t>
            </a:r>
          </a:p>
        </p:txBody>
      </p:sp>
      <p:sp>
        <p:nvSpPr>
          <p:cNvPr id="17" name="Rectangle 16">
            <a:extLst>
              <a:ext uri="{FF2B5EF4-FFF2-40B4-BE49-F238E27FC236}">
                <a16:creationId xmlns:a16="http://schemas.microsoft.com/office/drawing/2014/main" id="{A365EB4E-9D70-30BD-B973-24E04A265495}"/>
              </a:ext>
            </a:extLst>
          </p:cNvPr>
          <p:cNvSpPr/>
          <p:nvPr/>
        </p:nvSpPr>
        <p:spPr>
          <a:xfrm>
            <a:off x="6399658" y="3615852"/>
            <a:ext cx="226691" cy="369332"/>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769CFE19-78B0-E324-302C-E1588489FF8E}"/>
              </a:ext>
            </a:extLst>
          </p:cNvPr>
          <p:cNvSpPr txBox="1"/>
          <p:nvPr/>
        </p:nvSpPr>
        <p:spPr>
          <a:xfrm>
            <a:off x="6710143" y="2696100"/>
            <a:ext cx="1617752"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Expected to reach</a:t>
            </a:r>
          </a:p>
          <a:p>
            <a:pPr algn="ctr"/>
            <a:r>
              <a:rPr lang="en-US" sz="1800" dirty="0">
                <a:solidFill>
                  <a:schemeClr val="accent3"/>
                </a:solidFill>
                <a:latin typeface="+mn-lt"/>
              </a:rPr>
              <a:t> ~ 45% by 2035</a:t>
            </a:r>
          </a:p>
        </p:txBody>
      </p:sp>
      <p:sp>
        <p:nvSpPr>
          <p:cNvPr id="19" name="Rectangle 18">
            <a:extLst>
              <a:ext uri="{FF2B5EF4-FFF2-40B4-BE49-F238E27FC236}">
                <a16:creationId xmlns:a16="http://schemas.microsoft.com/office/drawing/2014/main" id="{1CB7D32E-376E-D44D-7677-956198F8F353}"/>
              </a:ext>
            </a:extLst>
          </p:cNvPr>
          <p:cNvSpPr/>
          <p:nvPr/>
        </p:nvSpPr>
        <p:spPr>
          <a:xfrm>
            <a:off x="8579236" y="3281448"/>
            <a:ext cx="200124" cy="950866"/>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Arc 19">
            <a:extLst>
              <a:ext uri="{FF2B5EF4-FFF2-40B4-BE49-F238E27FC236}">
                <a16:creationId xmlns:a16="http://schemas.microsoft.com/office/drawing/2014/main" id="{A846C82D-F886-731E-1D27-CC72FDD199AE}"/>
              </a:ext>
            </a:extLst>
          </p:cNvPr>
          <p:cNvSpPr/>
          <p:nvPr/>
        </p:nvSpPr>
        <p:spPr>
          <a:xfrm rot="11011426">
            <a:off x="4068881" y="3252937"/>
            <a:ext cx="385488" cy="339611"/>
          </a:xfrm>
          <a:prstGeom prst="arc">
            <a:avLst>
              <a:gd name="adj1" fmla="val 14900979"/>
              <a:gd name="adj2" fmla="val 0"/>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041B901-D3D4-E3AF-E549-B2B35B417F02}"/>
              </a:ext>
            </a:extLst>
          </p:cNvPr>
          <p:cNvSpPr/>
          <p:nvPr/>
        </p:nvSpPr>
        <p:spPr>
          <a:xfrm rot="11011426">
            <a:off x="6130610" y="3355112"/>
            <a:ext cx="385488" cy="339611"/>
          </a:xfrm>
          <a:prstGeom prst="arc">
            <a:avLst>
              <a:gd name="adj1" fmla="val 14419888"/>
              <a:gd name="adj2" fmla="val 0"/>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C7C25D1-DA5B-721B-848B-986CE3EDC9E2}"/>
              </a:ext>
            </a:extLst>
          </p:cNvPr>
          <p:cNvSpPr/>
          <p:nvPr/>
        </p:nvSpPr>
        <p:spPr>
          <a:xfrm rot="11011426">
            <a:off x="8205939" y="3196634"/>
            <a:ext cx="746595" cy="315351"/>
          </a:xfrm>
          <a:prstGeom prst="arc">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B3606A02-D6CC-4EF1-F67B-15FAC0BB288A}"/>
              </a:ext>
            </a:extLst>
          </p:cNvPr>
          <p:cNvSpPr txBox="1"/>
          <p:nvPr/>
        </p:nvSpPr>
        <p:spPr>
          <a:xfrm>
            <a:off x="10147396" y="5478567"/>
            <a:ext cx="1599636" cy="338554"/>
          </a:xfrm>
          <a:prstGeom prst="rect">
            <a:avLst/>
          </a:prstGeom>
          <a:noFill/>
        </p:spPr>
        <p:txBody>
          <a:bodyPr wrap="square" rtlCol="0">
            <a:spAutoFit/>
          </a:bodyPr>
          <a:lstStyle/>
          <a:p>
            <a:pPr algn="ctr"/>
            <a:r>
              <a:rPr lang="en-US" sz="800" i="0" dirty="0">
                <a:solidFill>
                  <a:schemeClr val="bg2"/>
                </a:solidFill>
                <a:effectLst/>
                <a:latin typeface="+mn-lt"/>
              </a:rPr>
              <a:t>Source: Adequacy &amp; flexibility study for Belgium (2024-2034), ELIA</a:t>
            </a:r>
            <a:endParaRPr lang="en-US" sz="800" dirty="0">
              <a:solidFill>
                <a:schemeClr val="bg2"/>
              </a:solidFill>
              <a:latin typeface="+mn-lt"/>
            </a:endParaRPr>
          </a:p>
        </p:txBody>
      </p:sp>
      <p:sp>
        <p:nvSpPr>
          <p:cNvPr id="3" name="Sun 2">
            <a:extLst>
              <a:ext uri="{FF2B5EF4-FFF2-40B4-BE49-F238E27FC236}">
                <a16:creationId xmlns:a16="http://schemas.microsoft.com/office/drawing/2014/main" id="{32E351B4-B2DE-4868-C59C-7E4CB42C03BF}"/>
              </a:ext>
            </a:extLst>
          </p:cNvPr>
          <p:cNvSpPr/>
          <p:nvPr/>
        </p:nvSpPr>
        <p:spPr>
          <a:xfrm>
            <a:off x="9238662" y="3203610"/>
            <a:ext cx="312067" cy="312067"/>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A6BFFE72-452E-41DE-47B0-A29A319974C7}"/>
              </a:ext>
            </a:extLst>
          </p:cNvPr>
          <p:cNvPicPr>
            <a:picLocks noChangeAspect="1"/>
          </p:cNvPicPr>
          <p:nvPr/>
        </p:nvPicPr>
        <p:blipFill>
          <a:blip r:embed="rId4"/>
          <a:stretch>
            <a:fillRect/>
          </a:stretch>
        </p:blipFill>
        <p:spPr>
          <a:xfrm>
            <a:off x="9215692" y="3669464"/>
            <a:ext cx="419651" cy="419651"/>
          </a:xfrm>
          <a:prstGeom prst="rect">
            <a:avLst/>
          </a:prstGeom>
        </p:spPr>
      </p:pic>
    </p:spTree>
    <p:extLst>
      <p:ext uri="{BB962C8B-B14F-4D97-AF65-F5344CB8AC3E}">
        <p14:creationId xmlns:p14="http://schemas.microsoft.com/office/powerpoint/2010/main" val="409305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494A-D6B5-BD9B-A257-EFAAB0680368}"/>
              </a:ext>
            </a:extLst>
          </p:cNvPr>
          <p:cNvSpPr>
            <a:spLocks noGrp="1"/>
          </p:cNvSpPr>
          <p:nvPr>
            <p:ph type="title"/>
          </p:nvPr>
        </p:nvSpPr>
        <p:spPr/>
        <p:txBody>
          <a:bodyPr/>
          <a:lstStyle/>
          <a:p>
            <a:r>
              <a:rPr lang="en-BE" dirty="0"/>
              <a:t>Energy Transition – Demand</a:t>
            </a:r>
          </a:p>
        </p:txBody>
      </p:sp>
      <p:sp>
        <p:nvSpPr>
          <p:cNvPr id="4" name="Footer Placeholder 3">
            <a:extLst>
              <a:ext uri="{FF2B5EF4-FFF2-40B4-BE49-F238E27FC236}">
                <a16:creationId xmlns:a16="http://schemas.microsoft.com/office/drawing/2014/main" id="{5C25694E-2E9D-E150-B16B-37AC00D768F3}"/>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dirty="0"/>
          </a:p>
        </p:txBody>
      </p:sp>
      <p:grpSp>
        <p:nvGrpSpPr>
          <p:cNvPr id="28" name="Group 27">
            <a:extLst>
              <a:ext uri="{FF2B5EF4-FFF2-40B4-BE49-F238E27FC236}">
                <a16:creationId xmlns:a16="http://schemas.microsoft.com/office/drawing/2014/main" id="{D50D3534-806F-1309-4BF0-D5EC67047EA3}"/>
              </a:ext>
            </a:extLst>
          </p:cNvPr>
          <p:cNvGrpSpPr/>
          <p:nvPr/>
        </p:nvGrpSpPr>
        <p:grpSpPr>
          <a:xfrm>
            <a:off x="570334" y="1385368"/>
            <a:ext cx="11226610" cy="4428280"/>
            <a:chOff x="570334" y="1363859"/>
            <a:chExt cx="8003331" cy="3156874"/>
          </a:xfrm>
        </p:grpSpPr>
        <p:pic>
          <p:nvPicPr>
            <p:cNvPr id="29" name="Picture 28">
              <a:extLst>
                <a:ext uri="{FF2B5EF4-FFF2-40B4-BE49-F238E27FC236}">
                  <a16:creationId xmlns:a16="http://schemas.microsoft.com/office/drawing/2014/main" id="{E0AB3F7B-FC27-D7EA-2B26-78A017E93783}"/>
                </a:ext>
              </a:extLst>
            </p:cNvPr>
            <p:cNvPicPr>
              <a:picLocks noChangeAspect="1"/>
            </p:cNvPicPr>
            <p:nvPr/>
          </p:nvPicPr>
          <p:blipFill rotWithShape="1">
            <a:blip r:embed="rId2"/>
            <a:srcRect t="5100"/>
            <a:stretch/>
          </p:blipFill>
          <p:spPr>
            <a:xfrm>
              <a:off x="570334" y="1363859"/>
              <a:ext cx="8003331" cy="3156874"/>
            </a:xfrm>
            <a:prstGeom prst="rect">
              <a:avLst/>
            </a:prstGeom>
          </p:spPr>
        </p:pic>
        <p:sp>
          <p:nvSpPr>
            <p:cNvPr id="30" name="Rectangle 29">
              <a:extLst>
                <a:ext uri="{FF2B5EF4-FFF2-40B4-BE49-F238E27FC236}">
                  <a16:creationId xmlns:a16="http://schemas.microsoft.com/office/drawing/2014/main" id="{FC6DF43F-EAF0-B626-8843-2DC0F1996623}"/>
                </a:ext>
              </a:extLst>
            </p:cNvPr>
            <p:cNvSpPr/>
            <p:nvPr/>
          </p:nvSpPr>
          <p:spPr>
            <a:xfrm>
              <a:off x="4537366" y="1562100"/>
              <a:ext cx="2785454" cy="2775585"/>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2" name="TextBox 31">
            <a:extLst>
              <a:ext uri="{FF2B5EF4-FFF2-40B4-BE49-F238E27FC236}">
                <a16:creationId xmlns:a16="http://schemas.microsoft.com/office/drawing/2014/main" id="{9C5C612D-3B59-BA3B-8BF0-F2BFB6AD5B8F}"/>
              </a:ext>
            </a:extLst>
          </p:cNvPr>
          <p:cNvSpPr txBox="1"/>
          <p:nvPr/>
        </p:nvSpPr>
        <p:spPr>
          <a:xfrm>
            <a:off x="6024326" y="4318946"/>
            <a:ext cx="1822269" cy="646331"/>
          </a:xfrm>
          <a:prstGeom prst="rect">
            <a:avLst/>
          </a:prstGeom>
          <a:noFill/>
        </p:spPr>
        <p:txBody>
          <a:bodyPr wrap="square" rtlCol="0">
            <a:spAutoFit/>
          </a:bodyPr>
          <a:lstStyle/>
          <a:p>
            <a:pPr algn="ctr"/>
            <a:r>
              <a:rPr lang="en-US" sz="1800" dirty="0">
                <a:solidFill>
                  <a:schemeClr val="accent3"/>
                </a:solidFill>
                <a:latin typeface="+mn-lt"/>
              </a:rPr>
              <a:t>~ 6% share of </a:t>
            </a:r>
          </a:p>
          <a:p>
            <a:pPr algn="ctr"/>
            <a:r>
              <a:rPr lang="en-US" sz="1800" dirty="0">
                <a:solidFill>
                  <a:schemeClr val="accent3"/>
                </a:solidFill>
                <a:latin typeface="+mn-lt"/>
              </a:rPr>
              <a:t>EVs and Heating</a:t>
            </a:r>
          </a:p>
        </p:txBody>
      </p:sp>
      <p:sp>
        <p:nvSpPr>
          <p:cNvPr id="35" name="TextBox 34">
            <a:extLst>
              <a:ext uri="{FF2B5EF4-FFF2-40B4-BE49-F238E27FC236}">
                <a16:creationId xmlns:a16="http://schemas.microsoft.com/office/drawing/2014/main" id="{55670DAF-B7C9-87CA-DD05-6C6539604FE2}"/>
              </a:ext>
            </a:extLst>
          </p:cNvPr>
          <p:cNvSpPr txBox="1"/>
          <p:nvPr/>
        </p:nvSpPr>
        <p:spPr>
          <a:xfrm>
            <a:off x="8424290" y="4318946"/>
            <a:ext cx="1393327" cy="646331"/>
          </a:xfrm>
          <a:prstGeom prst="rect">
            <a:avLst/>
          </a:prstGeom>
          <a:noFill/>
        </p:spPr>
        <p:txBody>
          <a:bodyPr wrap="square" rtlCol="0">
            <a:spAutoFit/>
          </a:bodyPr>
          <a:lstStyle/>
          <a:p>
            <a:pPr algn="ctr"/>
            <a:r>
              <a:rPr lang="en-US" sz="1800" dirty="0">
                <a:solidFill>
                  <a:schemeClr val="accent3"/>
                </a:solidFill>
                <a:latin typeface="+mn-lt"/>
              </a:rPr>
              <a:t>Expected</a:t>
            </a:r>
            <a:br>
              <a:rPr lang="en-US" sz="1800" dirty="0">
                <a:solidFill>
                  <a:schemeClr val="accent3"/>
                </a:solidFill>
                <a:latin typeface="+mn-lt"/>
              </a:rPr>
            </a:br>
            <a:r>
              <a:rPr lang="en-US" sz="1800" dirty="0">
                <a:solidFill>
                  <a:schemeClr val="accent3"/>
                </a:solidFill>
                <a:latin typeface="+mn-lt"/>
              </a:rPr>
              <a:t>to reach ~ 25%</a:t>
            </a:r>
          </a:p>
        </p:txBody>
      </p:sp>
      <p:grpSp>
        <p:nvGrpSpPr>
          <p:cNvPr id="42" name="Group 41">
            <a:extLst>
              <a:ext uri="{FF2B5EF4-FFF2-40B4-BE49-F238E27FC236}">
                <a16:creationId xmlns:a16="http://schemas.microsoft.com/office/drawing/2014/main" id="{BEF7FC06-50F5-5D8A-8E52-D97169461B9A}"/>
              </a:ext>
            </a:extLst>
          </p:cNvPr>
          <p:cNvGrpSpPr/>
          <p:nvPr/>
        </p:nvGrpSpPr>
        <p:grpSpPr>
          <a:xfrm>
            <a:off x="6024326" y="4041064"/>
            <a:ext cx="532337" cy="309055"/>
            <a:chOff x="6024326" y="3812464"/>
            <a:chExt cx="532337" cy="309055"/>
          </a:xfrm>
        </p:grpSpPr>
        <p:sp>
          <p:nvSpPr>
            <p:cNvPr id="31" name="Rectangle 30">
              <a:extLst>
                <a:ext uri="{FF2B5EF4-FFF2-40B4-BE49-F238E27FC236}">
                  <a16:creationId xmlns:a16="http://schemas.microsoft.com/office/drawing/2014/main" id="{DFB1B3B6-90E5-55E2-2C9A-54B509023FAF}"/>
                </a:ext>
              </a:extLst>
            </p:cNvPr>
            <p:cNvSpPr/>
            <p:nvPr/>
          </p:nvSpPr>
          <p:spPr>
            <a:xfrm>
              <a:off x="6024326" y="3812464"/>
              <a:ext cx="221462" cy="148175"/>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7" name="Freeform 36">
              <a:extLst>
                <a:ext uri="{FF2B5EF4-FFF2-40B4-BE49-F238E27FC236}">
                  <a16:creationId xmlns:a16="http://schemas.microsoft.com/office/drawing/2014/main" id="{D5FE6852-1807-6D8F-F5F8-D4B1729A5BAE}"/>
                </a:ext>
              </a:extLst>
            </p:cNvPr>
            <p:cNvSpPr/>
            <p:nvPr/>
          </p:nvSpPr>
          <p:spPr>
            <a:xfrm flipH="1">
              <a:off x="6245786" y="3906360"/>
              <a:ext cx="310877" cy="215159"/>
            </a:xfrm>
            <a:custGeom>
              <a:avLst/>
              <a:gdLst>
                <a:gd name="connsiteX0" fmla="*/ 613063 w 613063"/>
                <a:gd name="connsiteY0" fmla="*/ 0 h 405245"/>
                <a:gd name="connsiteX1" fmla="*/ 176645 w 613063"/>
                <a:gd name="connsiteY1" fmla="*/ 72736 h 405245"/>
                <a:gd name="connsiteX2" fmla="*/ 0 w 613063"/>
                <a:gd name="connsiteY2" fmla="*/ 405245 h 405245"/>
                <a:gd name="connsiteX0" fmla="*/ 613063 w 613063"/>
                <a:gd name="connsiteY0" fmla="*/ 0 h 405245"/>
                <a:gd name="connsiteX1" fmla="*/ 161319 w 613063"/>
                <a:gd name="connsiteY1" fmla="*/ 155863 h 405245"/>
                <a:gd name="connsiteX2" fmla="*/ 0 w 613063"/>
                <a:gd name="connsiteY2" fmla="*/ 405245 h 405245"/>
              </a:gdLst>
              <a:ahLst/>
              <a:cxnLst>
                <a:cxn ang="0">
                  <a:pos x="connsiteX0" y="connsiteY0"/>
                </a:cxn>
                <a:cxn ang="0">
                  <a:pos x="connsiteX1" y="connsiteY1"/>
                </a:cxn>
                <a:cxn ang="0">
                  <a:pos x="connsiteX2" y="connsiteY2"/>
                </a:cxn>
              </a:cxnLst>
              <a:rect l="l" t="t" r="r" b="b"/>
              <a:pathLst>
                <a:path w="613063" h="405245">
                  <a:moveTo>
                    <a:pt x="613063" y="0"/>
                  </a:moveTo>
                  <a:cubicBezTo>
                    <a:pt x="445942" y="2597"/>
                    <a:pt x="263496" y="88322"/>
                    <a:pt x="161319" y="155863"/>
                  </a:cubicBezTo>
                  <a:cubicBezTo>
                    <a:pt x="59142" y="223404"/>
                    <a:pt x="24245" y="351559"/>
                    <a:pt x="0" y="405245"/>
                  </a:cubicBezTo>
                </a:path>
              </a:pathLst>
            </a:cu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1" name="Group 40">
            <a:extLst>
              <a:ext uri="{FF2B5EF4-FFF2-40B4-BE49-F238E27FC236}">
                <a16:creationId xmlns:a16="http://schemas.microsoft.com/office/drawing/2014/main" id="{A4EF5C21-2D58-DE2C-D590-4E943779535A}"/>
              </a:ext>
            </a:extLst>
          </p:cNvPr>
          <p:cNvGrpSpPr/>
          <p:nvPr/>
        </p:nvGrpSpPr>
        <p:grpSpPr>
          <a:xfrm>
            <a:off x="9432462" y="3158113"/>
            <a:ext cx="582702" cy="1192007"/>
            <a:chOff x="9432462" y="2929513"/>
            <a:chExt cx="582702" cy="1192007"/>
          </a:xfrm>
        </p:grpSpPr>
        <p:sp>
          <p:nvSpPr>
            <p:cNvPr id="34" name="Rectangle 33">
              <a:extLst>
                <a:ext uri="{FF2B5EF4-FFF2-40B4-BE49-F238E27FC236}">
                  <a16:creationId xmlns:a16="http://schemas.microsoft.com/office/drawing/2014/main" id="{C7617016-2F09-A8C9-92B2-0E51B38A6C1F}"/>
                </a:ext>
              </a:extLst>
            </p:cNvPr>
            <p:cNvSpPr/>
            <p:nvPr/>
          </p:nvSpPr>
          <p:spPr>
            <a:xfrm>
              <a:off x="9857389" y="2929513"/>
              <a:ext cx="157775" cy="830996"/>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Freeform 37">
              <a:extLst>
                <a:ext uri="{FF2B5EF4-FFF2-40B4-BE49-F238E27FC236}">
                  <a16:creationId xmlns:a16="http://schemas.microsoft.com/office/drawing/2014/main" id="{FD3DF657-384C-EAAE-D2D4-172A340F89FB}"/>
                </a:ext>
              </a:extLst>
            </p:cNvPr>
            <p:cNvSpPr/>
            <p:nvPr/>
          </p:nvSpPr>
          <p:spPr>
            <a:xfrm>
              <a:off x="9432462" y="3631558"/>
              <a:ext cx="415635" cy="489962"/>
            </a:xfrm>
            <a:custGeom>
              <a:avLst/>
              <a:gdLst>
                <a:gd name="connsiteX0" fmla="*/ 613063 w 613063"/>
                <a:gd name="connsiteY0" fmla="*/ 0 h 405245"/>
                <a:gd name="connsiteX1" fmla="*/ 176645 w 613063"/>
                <a:gd name="connsiteY1" fmla="*/ 72736 h 405245"/>
                <a:gd name="connsiteX2" fmla="*/ 0 w 613063"/>
                <a:gd name="connsiteY2" fmla="*/ 405245 h 405245"/>
                <a:gd name="connsiteX0" fmla="*/ 613063 w 613063"/>
                <a:gd name="connsiteY0" fmla="*/ 0 h 405245"/>
                <a:gd name="connsiteX1" fmla="*/ 161319 w 613063"/>
                <a:gd name="connsiteY1" fmla="*/ 155863 h 405245"/>
                <a:gd name="connsiteX2" fmla="*/ 0 w 613063"/>
                <a:gd name="connsiteY2" fmla="*/ 405245 h 405245"/>
              </a:gdLst>
              <a:ahLst/>
              <a:cxnLst>
                <a:cxn ang="0">
                  <a:pos x="connsiteX0" y="connsiteY0"/>
                </a:cxn>
                <a:cxn ang="0">
                  <a:pos x="connsiteX1" y="connsiteY1"/>
                </a:cxn>
                <a:cxn ang="0">
                  <a:pos x="connsiteX2" y="connsiteY2"/>
                </a:cxn>
              </a:cxnLst>
              <a:rect l="l" t="t" r="r" b="b"/>
              <a:pathLst>
                <a:path w="613063" h="405245">
                  <a:moveTo>
                    <a:pt x="613063" y="0"/>
                  </a:moveTo>
                  <a:cubicBezTo>
                    <a:pt x="445942" y="2597"/>
                    <a:pt x="263496" y="88322"/>
                    <a:pt x="161319" y="155863"/>
                  </a:cubicBezTo>
                  <a:cubicBezTo>
                    <a:pt x="59142" y="223404"/>
                    <a:pt x="24245" y="351559"/>
                    <a:pt x="0" y="405245"/>
                  </a:cubicBezTo>
                </a:path>
              </a:pathLst>
            </a:cu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40" name="TextBox 39">
            <a:extLst>
              <a:ext uri="{FF2B5EF4-FFF2-40B4-BE49-F238E27FC236}">
                <a16:creationId xmlns:a16="http://schemas.microsoft.com/office/drawing/2014/main" id="{42348AA9-CCFC-3E0E-75B9-1EDC11F0A2B4}"/>
              </a:ext>
            </a:extLst>
          </p:cNvPr>
          <p:cNvSpPr txBox="1"/>
          <p:nvPr/>
        </p:nvSpPr>
        <p:spPr>
          <a:xfrm>
            <a:off x="10147396" y="5707167"/>
            <a:ext cx="1599636" cy="338554"/>
          </a:xfrm>
          <a:prstGeom prst="rect">
            <a:avLst/>
          </a:prstGeom>
          <a:noFill/>
        </p:spPr>
        <p:txBody>
          <a:bodyPr wrap="square" rtlCol="0">
            <a:spAutoFit/>
          </a:bodyPr>
          <a:lstStyle/>
          <a:p>
            <a:pPr algn="ctr"/>
            <a:r>
              <a:rPr lang="en-US" sz="800" i="0" dirty="0">
                <a:solidFill>
                  <a:schemeClr val="bg2"/>
                </a:solidFill>
                <a:effectLst/>
                <a:latin typeface="+mn-lt"/>
              </a:rPr>
              <a:t>Source: Adequacy &amp; flexibility study for Belgium (2024-2034), ELIA</a:t>
            </a:r>
            <a:endParaRPr lang="en-US" sz="800" dirty="0">
              <a:solidFill>
                <a:schemeClr val="bg2"/>
              </a:solidFill>
              <a:latin typeface="+mn-lt"/>
            </a:endParaRPr>
          </a:p>
        </p:txBody>
      </p:sp>
      <p:sp>
        <p:nvSpPr>
          <p:cNvPr id="3" name="TextBox 2">
            <a:extLst>
              <a:ext uri="{FF2B5EF4-FFF2-40B4-BE49-F238E27FC236}">
                <a16:creationId xmlns:a16="http://schemas.microsoft.com/office/drawing/2014/main" id="{112A2DBB-8D08-C215-10DC-B48D96BBA47F}"/>
              </a:ext>
            </a:extLst>
          </p:cNvPr>
          <p:cNvSpPr txBox="1"/>
          <p:nvPr/>
        </p:nvSpPr>
        <p:spPr>
          <a:xfrm>
            <a:off x="1078992" y="1303384"/>
            <a:ext cx="5256567" cy="307777"/>
          </a:xfrm>
          <a:prstGeom prst="rect">
            <a:avLst/>
          </a:prstGeom>
          <a:noFill/>
        </p:spPr>
        <p:txBody>
          <a:bodyPr wrap="none" rtlCol="0">
            <a:spAutoFit/>
          </a:bodyPr>
          <a:lstStyle/>
          <a:p>
            <a:r>
              <a:rPr lang="en-BE" sz="1400" b="1" dirty="0">
                <a:solidFill>
                  <a:schemeClr val="tx1">
                    <a:lumMod val="65000"/>
                    <a:lumOff val="35000"/>
                  </a:schemeClr>
                </a:solidFill>
                <a:latin typeface="Montserrat" pitchFamily="2" charset="77"/>
                <a:cs typeface="FUTURA MEDIUM" panose="020B0602020204020303" pitchFamily="34" charset="-79"/>
              </a:rPr>
              <a:t>HISTORICAL AND FORECASTED DEMAND IN BELGIUM</a:t>
            </a:r>
          </a:p>
        </p:txBody>
      </p:sp>
    </p:spTree>
    <p:extLst>
      <p:ext uri="{BB962C8B-B14F-4D97-AF65-F5344CB8AC3E}">
        <p14:creationId xmlns:p14="http://schemas.microsoft.com/office/powerpoint/2010/main" val="22373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artgrid-illustration-by-eu.jpg"/>
          <p:cNvPicPr>
            <a:picLocks noChangeAspect="1"/>
          </p:cNvPicPr>
          <p:nvPr/>
        </p:nvPicPr>
        <p:blipFill>
          <a:blip r:embed="rId3" cstate="print"/>
          <a:srcRect b="3882"/>
          <a:stretch>
            <a:fillRect/>
          </a:stretch>
        </p:blipFill>
        <p:spPr>
          <a:xfrm>
            <a:off x="476212" y="0"/>
            <a:ext cx="11054862" cy="6415273"/>
          </a:xfrm>
          <a:prstGeom prst="rect">
            <a:avLst/>
          </a:prstGeom>
        </p:spPr>
      </p:pic>
      <p:sp>
        <p:nvSpPr>
          <p:cNvPr id="16" name="Freeform 15"/>
          <p:cNvSpPr/>
          <p:nvPr/>
        </p:nvSpPr>
        <p:spPr>
          <a:xfrm>
            <a:off x="-97437" y="-90873"/>
            <a:ext cx="11884740" cy="1357755"/>
          </a:xfrm>
          <a:custGeom>
            <a:avLst/>
            <a:gdLst>
              <a:gd name="connsiteX0" fmla="*/ 1636426 w 12516786"/>
              <a:gd name="connsiteY0" fmla="*/ 397239 h 737016"/>
              <a:gd name="connsiteX1" fmla="*/ 2820649 w 12516786"/>
              <a:gd name="connsiteY1" fmla="*/ 712033 h 737016"/>
              <a:gd name="connsiteX2" fmla="*/ 4679429 w 12516786"/>
              <a:gd name="connsiteY2" fmla="*/ 517161 h 737016"/>
              <a:gd name="connsiteX3" fmla="*/ 6298367 w 12516786"/>
              <a:gd name="connsiteY3" fmla="*/ 727023 h 737016"/>
              <a:gd name="connsiteX4" fmla="*/ 7302708 w 12516786"/>
              <a:gd name="connsiteY4" fmla="*/ 577121 h 737016"/>
              <a:gd name="connsiteX5" fmla="*/ 8441960 w 12516786"/>
              <a:gd name="connsiteY5" fmla="*/ 607102 h 737016"/>
              <a:gd name="connsiteX6" fmla="*/ 10090878 w 12516786"/>
              <a:gd name="connsiteY6" fmla="*/ 712033 h 737016"/>
              <a:gd name="connsiteX7" fmla="*/ 11065239 w 12516786"/>
              <a:gd name="connsiteY7" fmla="*/ 472190 h 737016"/>
              <a:gd name="connsiteX8" fmla="*/ 10930327 w 12516786"/>
              <a:gd name="connsiteY8" fmla="*/ 67456 h 737016"/>
              <a:gd name="connsiteX9" fmla="*/ 1546485 w 12516786"/>
              <a:gd name="connsiteY9" fmla="*/ 67456 h 737016"/>
              <a:gd name="connsiteX10" fmla="*/ 1636426 w 12516786"/>
              <a:gd name="connsiteY10" fmla="*/ 397239 h 737016"/>
              <a:gd name="connsiteX0" fmla="*/ 89941 w 10970301"/>
              <a:gd name="connsiteY0" fmla="*/ 397239 h 737016"/>
              <a:gd name="connsiteX1" fmla="*/ 1274164 w 10970301"/>
              <a:gd name="connsiteY1" fmla="*/ 712033 h 737016"/>
              <a:gd name="connsiteX2" fmla="*/ 3132944 w 10970301"/>
              <a:gd name="connsiteY2" fmla="*/ 517161 h 737016"/>
              <a:gd name="connsiteX3" fmla="*/ 4751882 w 10970301"/>
              <a:gd name="connsiteY3" fmla="*/ 727023 h 737016"/>
              <a:gd name="connsiteX4" fmla="*/ 5756223 w 10970301"/>
              <a:gd name="connsiteY4" fmla="*/ 577121 h 737016"/>
              <a:gd name="connsiteX5" fmla="*/ 6895475 w 10970301"/>
              <a:gd name="connsiteY5" fmla="*/ 607102 h 737016"/>
              <a:gd name="connsiteX6" fmla="*/ 8544393 w 10970301"/>
              <a:gd name="connsiteY6" fmla="*/ 712033 h 737016"/>
              <a:gd name="connsiteX7" fmla="*/ 9518754 w 10970301"/>
              <a:gd name="connsiteY7" fmla="*/ 472190 h 737016"/>
              <a:gd name="connsiteX8" fmla="*/ 9383842 w 10970301"/>
              <a:gd name="connsiteY8" fmla="*/ 67456 h 737016"/>
              <a:gd name="connsiteX9" fmla="*/ 0 w 10970301"/>
              <a:gd name="connsiteY9" fmla="*/ 67456 h 737016"/>
              <a:gd name="connsiteX10" fmla="*/ 89941 w 10970301"/>
              <a:gd name="connsiteY10" fmla="*/ 397239 h 737016"/>
              <a:gd name="connsiteX0" fmla="*/ 89941 w 9518754"/>
              <a:gd name="connsiteY0" fmla="*/ 397239 h 737016"/>
              <a:gd name="connsiteX1" fmla="*/ 1274164 w 9518754"/>
              <a:gd name="connsiteY1" fmla="*/ 712033 h 737016"/>
              <a:gd name="connsiteX2" fmla="*/ 3132944 w 9518754"/>
              <a:gd name="connsiteY2" fmla="*/ 517161 h 737016"/>
              <a:gd name="connsiteX3" fmla="*/ 4751882 w 9518754"/>
              <a:gd name="connsiteY3" fmla="*/ 727023 h 737016"/>
              <a:gd name="connsiteX4" fmla="*/ 5756223 w 9518754"/>
              <a:gd name="connsiteY4" fmla="*/ 577121 h 737016"/>
              <a:gd name="connsiteX5" fmla="*/ 6895475 w 9518754"/>
              <a:gd name="connsiteY5" fmla="*/ 607102 h 737016"/>
              <a:gd name="connsiteX6" fmla="*/ 8544393 w 9518754"/>
              <a:gd name="connsiteY6" fmla="*/ 712033 h 737016"/>
              <a:gd name="connsiteX7" fmla="*/ 9518754 w 9518754"/>
              <a:gd name="connsiteY7" fmla="*/ 472190 h 737016"/>
              <a:gd name="connsiteX8" fmla="*/ 9383842 w 9518754"/>
              <a:gd name="connsiteY8" fmla="*/ 67456 h 737016"/>
              <a:gd name="connsiteX9" fmla="*/ 0 w 9518754"/>
              <a:gd name="connsiteY9" fmla="*/ 67456 h 737016"/>
              <a:gd name="connsiteX10" fmla="*/ 89941 w 9518754"/>
              <a:gd name="connsiteY10" fmla="*/ 397239 h 737016"/>
              <a:gd name="connsiteX0" fmla="*/ 89941 w 9383842"/>
              <a:gd name="connsiteY0" fmla="*/ 397239 h 743890"/>
              <a:gd name="connsiteX1" fmla="*/ 1274164 w 9383842"/>
              <a:gd name="connsiteY1" fmla="*/ 712033 h 743890"/>
              <a:gd name="connsiteX2" fmla="*/ 3132944 w 9383842"/>
              <a:gd name="connsiteY2" fmla="*/ 517161 h 743890"/>
              <a:gd name="connsiteX3" fmla="*/ 4751882 w 9383842"/>
              <a:gd name="connsiteY3" fmla="*/ 727023 h 743890"/>
              <a:gd name="connsiteX4" fmla="*/ 5756223 w 9383842"/>
              <a:gd name="connsiteY4" fmla="*/ 577121 h 743890"/>
              <a:gd name="connsiteX5" fmla="*/ 6895475 w 9383842"/>
              <a:gd name="connsiteY5" fmla="*/ 607102 h 743890"/>
              <a:gd name="connsiteX6" fmla="*/ 8544393 w 9383842"/>
              <a:gd name="connsiteY6" fmla="*/ 712033 h 743890"/>
              <a:gd name="connsiteX7" fmla="*/ 9353862 w 9383842"/>
              <a:gd name="connsiteY7" fmla="*/ 415961 h 743890"/>
              <a:gd name="connsiteX8" fmla="*/ 9383842 w 9383842"/>
              <a:gd name="connsiteY8" fmla="*/ 67456 h 743890"/>
              <a:gd name="connsiteX9" fmla="*/ 0 w 9383842"/>
              <a:gd name="connsiteY9" fmla="*/ 67456 h 743890"/>
              <a:gd name="connsiteX10" fmla="*/ 89941 w 9383842"/>
              <a:gd name="connsiteY10" fmla="*/ 397239 h 743890"/>
              <a:gd name="connsiteX0" fmla="*/ 89941 w 9383842"/>
              <a:gd name="connsiteY0" fmla="*/ 397239 h 737016"/>
              <a:gd name="connsiteX1" fmla="*/ 1274164 w 9383842"/>
              <a:gd name="connsiteY1" fmla="*/ 712033 h 737016"/>
              <a:gd name="connsiteX2" fmla="*/ 3132944 w 9383842"/>
              <a:gd name="connsiteY2" fmla="*/ 517161 h 737016"/>
              <a:gd name="connsiteX3" fmla="*/ 4751882 w 9383842"/>
              <a:gd name="connsiteY3" fmla="*/ 727023 h 737016"/>
              <a:gd name="connsiteX4" fmla="*/ 5756223 w 9383842"/>
              <a:gd name="connsiteY4" fmla="*/ 577121 h 737016"/>
              <a:gd name="connsiteX5" fmla="*/ 6895475 w 9383842"/>
              <a:gd name="connsiteY5" fmla="*/ 607102 h 737016"/>
              <a:gd name="connsiteX6" fmla="*/ 8544393 w 9383842"/>
              <a:gd name="connsiteY6" fmla="*/ 712033 h 737016"/>
              <a:gd name="connsiteX7" fmla="*/ 9353862 w 9383842"/>
              <a:gd name="connsiteY7" fmla="*/ 487399 h 737016"/>
              <a:gd name="connsiteX8" fmla="*/ 9383842 w 9383842"/>
              <a:gd name="connsiteY8" fmla="*/ 67456 h 737016"/>
              <a:gd name="connsiteX9" fmla="*/ 0 w 9383842"/>
              <a:gd name="connsiteY9" fmla="*/ 67456 h 737016"/>
              <a:gd name="connsiteX10" fmla="*/ 89941 w 9383842"/>
              <a:gd name="connsiteY10" fmla="*/ 397239 h 737016"/>
              <a:gd name="connsiteX0" fmla="*/ 89941 w 9383842"/>
              <a:gd name="connsiteY0" fmla="*/ 397239 h 737016"/>
              <a:gd name="connsiteX1" fmla="*/ 1274164 w 9383842"/>
              <a:gd name="connsiteY1" fmla="*/ 712033 h 737016"/>
              <a:gd name="connsiteX2" fmla="*/ 3132944 w 9383842"/>
              <a:gd name="connsiteY2" fmla="*/ 517161 h 737016"/>
              <a:gd name="connsiteX3" fmla="*/ 4751882 w 9383842"/>
              <a:gd name="connsiteY3" fmla="*/ 727023 h 737016"/>
              <a:gd name="connsiteX4" fmla="*/ 5756223 w 9383842"/>
              <a:gd name="connsiteY4" fmla="*/ 577121 h 737016"/>
              <a:gd name="connsiteX5" fmla="*/ 6895475 w 9383842"/>
              <a:gd name="connsiteY5" fmla="*/ 607102 h 737016"/>
              <a:gd name="connsiteX6" fmla="*/ 8496638 w 9383842"/>
              <a:gd name="connsiteY6" fmla="*/ 630275 h 737016"/>
              <a:gd name="connsiteX7" fmla="*/ 9353862 w 9383842"/>
              <a:gd name="connsiteY7" fmla="*/ 487399 h 737016"/>
              <a:gd name="connsiteX8" fmla="*/ 9383842 w 9383842"/>
              <a:gd name="connsiteY8" fmla="*/ 67456 h 737016"/>
              <a:gd name="connsiteX9" fmla="*/ 0 w 9383842"/>
              <a:gd name="connsiteY9" fmla="*/ 67456 h 737016"/>
              <a:gd name="connsiteX10" fmla="*/ 89941 w 9383842"/>
              <a:gd name="connsiteY10" fmla="*/ 397239 h 737016"/>
              <a:gd name="connsiteX0" fmla="*/ 89941 w 9353862"/>
              <a:gd name="connsiteY0" fmla="*/ 405924 h 745701"/>
              <a:gd name="connsiteX1" fmla="*/ 1274164 w 9353862"/>
              <a:gd name="connsiteY1" fmla="*/ 720718 h 745701"/>
              <a:gd name="connsiteX2" fmla="*/ 3132944 w 9353862"/>
              <a:gd name="connsiteY2" fmla="*/ 525846 h 745701"/>
              <a:gd name="connsiteX3" fmla="*/ 4751882 w 9353862"/>
              <a:gd name="connsiteY3" fmla="*/ 735708 h 745701"/>
              <a:gd name="connsiteX4" fmla="*/ 5756223 w 9353862"/>
              <a:gd name="connsiteY4" fmla="*/ 585806 h 745701"/>
              <a:gd name="connsiteX5" fmla="*/ 6895475 w 9353862"/>
              <a:gd name="connsiteY5" fmla="*/ 615787 h 745701"/>
              <a:gd name="connsiteX6" fmla="*/ 8496638 w 9353862"/>
              <a:gd name="connsiteY6" fmla="*/ 638960 h 745701"/>
              <a:gd name="connsiteX7" fmla="*/ 9353862 w 9353862"/>
              <a:gd name="connsiteY7" fmla="*/ 496084 h 745701"/>
              <a:gd name="connsiteX8" fmla="*/ 9353862 w 9353862"/>
              <a:gd name="connsiteY8" fmla="*/ 67456 h 745701"/>
              <a:gd name="connsiteX9" fmla="*/ 0 w 9353862"/>
              <a:gd name="connsiteY9" fmla="*/ 76141 h 745701"/>
              <a:gd name="connsiteX10" fmla="*/ 89941 w 9353862"/>
              <a:gd name="connsiteY10" fmla="*/ 405924 h 745701"/>
              <a:gd name="connsiteX0" fmla="*/ 209862 w 9353862"/>
              <a:gd name="connsiteY0" fmla="*/ 496085 h 745701"/>
              <a:gd name="connsiteX1" fmla="*/ 1274164 w 9353862"/>
              <a:gd name="connsiteY1" fmla="*/ 720718 h 745701"/>
              <a:gd name="connsiteX2" fmla="*/ 3132944 w 9353862"/>
              <a:gd name="connsiteY2" fmla="*/ 525846 h 745701"/>
              <a:gd name="connsiteX3" fmla="*/ 4751882 w 9353862"/>
              <a:gd name="connsiteY3" fmla="*/ 735708 h 745701"/>
              <a:gd name="connsiteX4" fmla="*/ 5756223 w 9353862"/>
              <a:gd name="connsiteY4" fmla="*/ 585806 h 745701"/>
              <a:gd name="connsiteX5" fmla="*/ 6895475 w 9353862"/>
              <a:gd name="connsiteY5" fmla="*/ 615787 h 745701"/>
              <a:gd name="connsiteX6" fmla="*/ 8496638 w 9353862"/>
              <a:gd name="connsiteY6" fmla="*/ 638960 h 745701"/>
              <a:gd name="connsiteX7" fmla="*/ 9353862 w 9353862"/>
              <a:gd name="connsiteY7" fmla="*/ 496084 h 745701"/>
              <a:gd name="connsiteX8" fmla="*/ 9353862 w 9353862"/>
              <a:gd name="connsiteY8" fmla="*/ 67456 h 745701"/>
              <a:gd name="connsiteX9" fmla="*/ 0 w 9353862"/>
              <a:gd name="connsiteY9" fmla="*/ 76141 h 745701"/>
              <a:gd name="connsiteX10" fmla="*/ 209862 w 9353862"/>
              <a:gd name="connsiteY10" fmla="*/ 496085 h 745701"/>
              <a:gd name="connsiteX0" fmla="*/ 0 w 9144000"/>
              <a:gd name="connsiteY0" fmla="*/ 555030 h 804646"/>
              <a:gd name="connsiteX1" fmla="*/ 1064302 w 9144000"/>
              <a:gd name="connsiteY1" fmla="*/ 779663 h 804646"/>
              <a:gd name="connsiteX2" fmla="*/ 2923082 w 9144000"/>
              <a:gd name="connsiteY2" fmla="*/ 584791 h 804646"/>
              <a:gd name="connsiteX3" fmla="*/ 4542020 w 9144000"/>
              <a:gd name="connsiteY3" fmla="*/ 794653 h 804646"/>
              <a:gd name="connsiteX4" fmla="*/ 5546361 w 9144000"/>
              <a:gd name="connsiteY4" fmla="*/ 644751 h 804646"/>
              <a:gd name="connsiteX5" fmla="*/ 6685613 w 9144000"/>
              <a:gd name="connsiteY5" fmla="*/ 674732 h 804646"/>
              <a:gd name="connsiteX6" fmla="*/ 8286776 w 9144000"/>
              <a:gd name="connsiteY6" fmla="*/ 697905 h 804646"/>
              <a:gd name="connsiteX7" fmla="*/ 9144000 w 9144000"/>
              <a:gd name="connsiteY7" fmla="*/ 555029 h 804646"/>
              <a:gd name="connsiteX8" fmla="*/ 9144000 w 9144000"/>
              <a:gd name="connsiteY8" fmla="*/ 126401 h 804646"/>
              <a:gd name="connsiteX9" fmla="*/ 0 w 9144000"/>
              <a:gd name="connsiteY9" fmla="*/ 54964 h 804646"/>
              <a:gd name="connsiteX10" fmla="*/ 0 w 9144000"/>
              <a:gd name="connsiteY10" fmla="*/ 555030 h 804646"/>
              <a:gd name="connsiteX0" fmla="*/ 0 w 9144000"/>
              <a:gd name="connsiteY0" fmla="*/ 500066 h 749682"/>
              <a:gd name="connsiteX1" fmla="*/ 1064302 w 9144000"/>
              <a:gd name="connsiteY1" fmla="*/ 724699 h 749682"/>
              <a:gd name="connsiteX2" fmla="*/ 2923082 w 9144000"/>
              <a:gd name="connsiteY2" fmla="*/ 529827 h 749682"/>
              <a:gd name="connsiteX3" fmla="*/ 4542020 w 9144000"/>
              <a:gd name="connsiteY3" fmla="*/ 739689 h 749682"/>
              <a:gd name="connsiteX4" fmla="*/ 5546361 w 9144000"/>
              <a:gd name="connsiteY4" fmla="*/ 589787 h 749682"/>
              <a:gd name="connsiteX5" fmla="*/ 6685613 w 9144000"/>
              <a:gd name="connsiteY5" fmla="*/ 619768 h 749682"/>
              <a:gd name="connsiteX6" fmla="*/ 8286776 w 9144000"/>
              <a:gd name="connsiteY6" fmla="*/ 642941 h 749682"/>
              <a:gd name="connsiteX7" fmla="*/ 9144000 w 9144000"/>
              <a:gd name="connsiteY7" fmla="*/ 500065 h 749682"/>
              <a:gd name="connsiteX8" fmla="*/ 9144000 w 9144000"/>
              <a:gd name="connsiteY8" fmla="*/ 71437 h 749682"/>
              <a:gd name="connsiteX9" fmla="*/ 0 w 9144000"/>
              <a:gd name="connsiteY9" fmla="*/ 0 h 749682"/>
              <a:gd name="connsiteX10" fmla="*/ 0 w 9144000"/>
              <a:gd name="connsiteY10" fmla="*/ 500066 h 749682"/>
              <a:gd name="connsiteX0" fmla="*/ 0 w 9144000"/>
              <a:gd name="connsiteY0" fmla="*/ 428629 h 678245"/>
              <a:gd name="connsiteX1" fmla="*/ 1064302 w 9144000"/>
              <a:gd name="connsiteY1" fmla="*/ 653262 h 678245"/>
              <a:gd name="connsiteX2" fmla="*/ 2923082 w 9144000"/>
              <a:gd name="connsiteY2" fmla="*/ 458390 h 678245"/>
              <a:gd name="connsiteX3" fmla="*/ 4542020 w 9144000"/>
              <a:gd name="connsiteY3" fmla="*/ 668252 h 678245"/>
              <a:gd name="connsiteX4" fmla="*/ 5546361 w 9144000"/>
              <a:gd name="connsiteY4" fmla="*/ 518350 h 678245"/>
              <a:gd name="connsiteX5" fmla="*/ 6685613 w 9144000"/>
              <a:gd name="connsiteY5" fmla="*/ 548331 h 678245"/>
              <a:gd name="connsiteX6" fmla="*/ 8286776 w 9144000"/>
              <a:gd name="connsiteY6" fmla="*/ 571504 h 678245"/>
              <a:gd name="connsiteX7" fmla="*/ 9144000 w 9144000"/>
              <a:gd name="connsiteY7" fmla="*/ 428628 h 678245"/>
              <a:gd name="connsiteX8" fmla="*/ 9144000 w 9144000"/>
              <a:gd name="connsiteY8" fmla="*/ 0 h 678245"/>
              <a:gd name="connsiteX9" fmla="*/ 0 w 9144000"/>
              <a:gd name="connsiteY9" fmla="*/ 142877 h 678245"/>
              <a:gd name="connsiteX10" fmla="*/ 0 w 9144000"/>
              <a:gd name="connsiteY10" fmla="*/ 428629 h 678245"/>
              <a:gd name="connsiteX0" fmla="*/ 0 w 9144000"/>
              <a:gd name="connsiteY0" fmla="*/ 285752 h 535368"/>
              <a:gd name="connsiteX1" fmla="*/ 1064302 w 9144000"/>
              <a:gd name="connsiteY1" fmla="*/ 510385 h 535368"/>
              <a:gd name="connsiteX2" fmla="*/ 2923082 w 9144000"/>
              <a:gd name="connsiteY2" fmla="*/ 315513 h 535368"/>
              <a:gd name="connsiteX3" fmla="*/ 4542020 w 9144000"/>
              <a:gd name="connsiteY3" fmla="*/ 525375 h 535368"/>
              <a:gd name="connsiteX4" fmla="*/ 5546361 w 9144000"/>
              <a:gd name="connsiteY4" fmla="*/ 375473 h 535368"/>
              <a:gd name="connsiteX5" fmla="*/ 6685613 w 9144000"/>
              <a:gd name="connsiteY5" fmla="*/ 405454 h 535368"/>
              <a:gd name="connsiteX6" fmla="*/ 8286776 w 9144000"/>
              <a:gd name="connsiteY6" fmla="*/ 428627 h 535368"/>
              <a:gd name="connsiteX7" fmla="*/ 9144000 w 9144000"/>
              <a:gd name="connsiteY7" fmla="*/ 285751 h 535368"/>
              <a:gd name="connsiteX8" fmla="*/ 9144000 w 9144000"/>
              <a:gd name="connsiteY8" fmla="*/ 0 h 535368"/>
              <a:gd name="connsiteX9" fmla="*/ 0 w 9144000"/>
              <a:gd name="connsiteY9" fmla="*/ 0 h 535368"/>
              <a:gd name="connsiteX10" fmla="*/ 0 w 9144000"/>
              <a:gd name="connsiteY10" fmla="*/ 285752 h 535368"/>
              <a:gd name="connsiteX0" fmla="*/ 9697 w 9153697"/>
              <a:gd name="connsiteY0" fmla="*/ 472835 h 712968"/>
              <a:gd name="connsiteX1" fmla="*/ 1073999 w 9153697"/>
              <a:gd name="connsiteY1" fmla="*/ 697468 h 712968"/>
              <a:gd name="connsiteX2" fmla="*/ 2932779 w 9153697"/>
              <a:gd name="connsiteY2" fmla="*/ 502596 h 712968"/>
              <a:gd name="connsiteX3" fmla="*/ 4551717 w 9153697"/>
              <a:gd name="connsiteY3" fmla="*/ 712458 h 712968"/>
              <a:gd name="connsiteX4" fmla="*/ 5556058 w 9153697"/>
              <a:gd name="connsiteY4" fmla="*/ 562556 h 712968"/>
              <a:gd name="connsiteX5" fmla="*/ 6695310 w 9153697"/>
              <a:gd name="connsiteY5" fmla="*/ 592537 h 712968"/>
              <a:gd name="connsiteX6" fmla="*/ 8296473 w 9153697"/>
              <a:gd name="connsiteY6" fmla="*/ 615710 h 712968"/>
              <a:gd name="connsiteX7" fmla="*/ 9153697 w 9153697"/>
              <a:gd name="connsiteY7" fmla="*/ 472834 h 712968"/>
              <a:gd name="connsiteX8" fmla="*/ 9153697 w 9153697"/>
              <a:gd name="connsiteY8" fmla="*/ 187083 h 712968"/>
              <a:gd name="connsiteX9" fmla="*/ 0 w 9153697"/>
              <a:gd name="connsiteY9" fmla="*/ 0 h 712968"/>
              <a:gd name="connsiteX10" fmla="*/ 9697 w 9153697"/>
              <a:gd name="connsiteY10" fmla="*/ 472835 h 712968"/>
              <a:gd name="connsiteX0" fmla="*/ 9697 w 9153697"/>
              <a:gd name="connsiteY0" fmla="*/ 472835 h 712968"/>
              <a:gd name="connsiteX1" fmla="*/ 1073999 w 9153697"/>
              <a:gd name="connsiteY1" fmla="*/ 697468 h 712968"/>
              <a:gd name="connsiteX2" fmla="*/ 2932779 w 9153697"/>
              <a:gd name="connsiteY2" fmla="*/ 502596 h 712968"/>
              <a:gd name="connsiteX3" fmla="*/ 4551717 w 9153697"/>
              <a:gd name="connsiteY3" fmla="*/ 712458 h 712968"/>
              <a:gd name="connsiteX4" fmla="*/ 5556058 w 9153697"/>
              <a:gd name="connsiteY4" fmla="*/ 562556 h 712968"/>
              <a:gd name="connsiteX5" fmla="*/ 6695310 w 9153697"/>
              <a:gd name="connsiteY5" fmla="*/ 592537 h 712968"/>
              <a:gd name="connsiteX6" fmla="*/ 8296473 w 9153697"/>
              <a:gd name="connsiteY6" fmla="*/ 615710 h 712968"/>
              <a:gd name="connsiteX7" fmla="*/ 9153697 w 9153697"/>
              <a:gd name="connsiteY7" fmla="*/ 472834 h 712968"/>
              <a:gd name="connsiteX8" fmla="*/ 9134304 w 9153697"/>
              <a:gd name="connsiteY8" fmla="*/ 9355 h 712968"/>
              <a:gd name="connsiteX9" fmla="*/ 0 w 9153697"/>
              <a:gd name="connsiteY9" fmla="*/ 0 h 712968"/>
              <a:gd name="connsiteX10" fmla="*/ 9697 w 9153697"/>
              <a:gd name="connsiteY10" fmla="*/ 472835 h 712968"/>
              <a:gd name="connsiteX0" fmla="*/ 21350 w 9165350"/>
              <a:gd name="connsiteY0" fmla="*/ 575866 h 815999"/>
              <a:gd name="connsiteX1" fmla="*/ 1085652 w 9165350"/>
              <a:gd name="connsiteY1" fmla="*/ 800499 h 815999"/>
              <a:gd name="connsiteX2" fmla="*/ 2944432 w 9165350"/>
              <a:gd name="connsiteY2" fmla="*/ 605627 h 815999"/>
              <a:gd name="connsiteX3" fmla="*/ 4563370 w 9165350"/>
              <a:gd name="connsiteY3" fmla="*/ 815489 h 815999"/>
              <a:gd name="connsiteX4" fmla="*/ 5567711 w 9165350"/>
              <a:gd name="connsiteY4" fmla="*/ 665587 h 815999"/>
              <a:gd name="connsiteX5" fmla="*/ 6706963 w 9165350"/>
              <a:gd name="connsiteY5" fmla="*/ 695568 h 815999"/>
              <a:gd name="connsiteX6" fmla="*/ 8308126 w 9165350"/>
              <a:gd name="connsiteY6" fmla="*/ 718741 h 815999"/>
              <a:gd name="connsiteX7" fmla="*/ 9165350 w 9165350"/>
              <a:gd name="connsiteY7" fmla="*/ 575865 h 815999"/>
              <a:gd name="connsiteX8" fmla="*/ 9145957 w 9165350"/>
              <a:gd name="connsiteY8" fmla="*/ 112386 h 815999"/>
              <a:gd name="connsiteX9" fmla="*/ 0 w 9165350"/>
              <a:gd name="connsiteY9" fmla="*/ 0 h 815999"/>
              <a:gd name="connsiteX10" fmla="*/ 21350 w 9165350"/>
              <a:gd name="connsiteY10" fmla="*/ 575866 h 815999"/>
              <a:gd name="connsiteX0" fmla="*/ 21350 w 9175090"/>
              <a:gd name="connsiteY0" fmla="*/ 579950 h 820083"/>
              <a:gd name="connsiteX1" fmla="*/ 1085652 w 9175090"/>
              <a:gd name="connsiteY1" fmla="*/ 804583 h 820083"/>
              <a:gd name="connsiteX2" fmla="*/ 2944432 w 9175090"/>
              <a:gd name="connsiteY2" fmla="*/ 609711 h 820083"/>
              <a:gd name="connsiteX3" fmla="*/ 4563370 w 9175090"/>
              <a:gd name="connsiteY3" fmla="*/ 819573 h 820083"/>
              <a:gd name="connsiteX4" fmla="*/ 5567711 w 9175090"/>
              <a:gd name="connsiteY4" fmla="*/ 669671 h 820083"/>
              <a:gd name="connsiteX5" fmla="*/ 6706963 w 9175090"/>
              <a:gd name="connsiteY5" fmla="*/ 699652 h 820083"/>
              <a:gd name="connsiteX6" fmla="*/ 8308126 w 9175090"/>
              <a:gd name="connsiteY6" fmla="*/ 722825 h 820083"/>
              <a:gd name="connsiteX7" fmla="*/ 9165350 w 9175090"/>
              <a:gd name="connsiteY7" fmla="*/ 579949 h 820083"/>
              <a:gd name="connsiteX8" fmla="*/ 9175090 w 9175090"/>
              <a:gd name="connsiteY8" fmla="*/ 0 h 820083"/>
              <a:gd name="connsiteX9" fmla="*/ 0 w 9175090"/>
              <a:gd name="connsiteY9" fmla="*/ 4084 h 820083"/>
              <a:gd name="connsiteX10" fmla="*/ 21350 w 9175090"/>
              <a:gd name="connsiteY10" fmla="*/ 579950 h 820083"/>
              <a:gd name="connsiteX0" fmla="*/ 0 w 9200354"/>
              <a:gd name="connsiteY0" fmla="*/ 584430 h 820083"/>
              <a:gd name="connsiteX1" fmla="*/ 1110916 w 9200354"/>
              <a:gd name="connsiteY1" fmla="*/ 804583 h 820083"/>
              <a:gd name="connsiteX2" fmla="*/ 2969696 w 9200354"/>
              <a:gd name="connsiteY2" fmla="*/ 609711 h 820083"/>
              <a:gd name="connsiteX3" fmla="*/ 4588634 w 9200354"/>
              <a:gd name="connsiteY3" fmla="*/ 819573 h 820083"/>
              <a:gd name="connsiteX4" fmla="*/ 5592975 w 9200354"/>
              <a:gd name="connsiteY4" fmla="*/ 669671 h 820083"/>
              <a:gd name="connsiteX5" fmla="*/ 6732227 w 9200354"/>
              <a:gd name="connsiteY5" fmla="*/ 699652 h 820083"/>
              <a:gd name="connsiteX6" fmla="*/ 8333390 w 9200354"/>
              <a:gd name="connsiteY6" fmla="*/ 722825 h 820083"/>
              <a:gd name="connsiteX7" fmla="*/ 9190614 w 9200354"/>
              <a:gd name="connsiteY7" fmla="*/ 579949 h 820083"/>
              <a:gd name="connsiteX8" fmla="*/ 9200354 w 9200354"/>
              <a:gd name="connsiteY8" fmla="*/ 0 h 820083"/>
              <a:gd name="connsiteX9" fmla="*/ 25264 w 9200354"/>
              <a:gd name="connsiteY9" fmla="*/ 4084 h 820083"/>
              <a:gd name="connsiteX10" fmla="*/ 0 w 9200354"/>
              <a:gd name="connsiteY10" fmla="*/ 584430 h 820083"/>
              <a:gd name="connsiteX0" fmla="*/ 38830 w 9239184"/>
              <a:gd name="connsiteY0" fmla="*/ 625142 h 860795"/>
              <a:gd name="connsiteX1" fmla="*/ 1149746 w 9239184"/>
              <a:gd name="connsiteY1" fmla="*/ 845295 h 860795"/>
              <a:gd name="connsiteX2" fmla="*/ 3008526 w 9239184"/>
              <a:gd name="connsiteY2" fmla="*/ 650423 h 860795"/>
              <a:gd name="connsiteX3" fmla="*/ 4627464 w 9239184"/>
              <a:gd name="connsiteY3" fmla="*/ 860285 h 860795"/>
              <a:gd name="connsiteX4" fmla="*/ 5631805 w 9239184"/>
              <a:gd name="connsiteY4" fmla="*/ 710383 h 860795"/>
              <a:gd name="connsiteX5" fmla="*/ 6771057 w 9239184"/>
              <a:gd name="connsiteY5" fmla="*/ 740364 h 860795"/>
              <a:gd name="connsiteX6" fmla="*/ 8372220 w 9239184"/>
              <a:gd name="connsiteY6" fmla="*/ 763537 h 860795"/>
              <a:gd name="connsiteX7" fmla="*/ 9229444 w 9239184"/>
              <a:gd name="connsiteY7" fmla="*/ 620661 h 860795"/>
              <a:gd name="connsiteX8" fmla="*/ 9239184 w 9239184"/>
              <a:gd name="connsiteY8" fmla="*/ 40712 h 860795"/>
              <a:gd name="connsiteX9" fmla="*/ 0 w 9239184"/>
              <a:gd name="connsiteY9" fmla="*/ 0 h 860795"/>
              <a:gd name="connsiteX10" fmla="*/ 38830 w 9239184"/>
              <a:gd name="connsiteY10" fmla="*/ 625142 h 860795"/>
              <a:gd name="connsiteX0" fmla="*/ 38830 w 9239184"/>
              <a:gd name="connsiteY0" fmla="*/ 625142 h 860795"/>
              <a:gd name="connsiteX1" fmla="*/ 1143919 w 9239184"/>
              <a:gd name="connsiteY1" fmla="*/ 791540 h 860795"/>
              <a:gd name="connsiteX2" fmla="*/ 3008526 w 9239184"/>
              <a:gd name="connsiteY2" fmla="*/ 650423 h 860795"/>
              <a:gd name="connsiteX3" fmla="*/ 4627464 w 9239184"/>
              <a:gd name="connsiteY3" fmla="*/ 860285 h 860795"/>
              <a:gd name="connsiteX4" fmla="*/ 5631805 w 9239184"/>
              <a:gd name="connsiteY4" fmla="*/ 710383 h 860795"/>
              <a:gd name="connsiteX5" fmla="*/ 6771057 w 9239184"/>
              <a:gd name="connsiteY5" fmla="*/ 740364 h 860795"/>
              <a:gd name="connsiteX6" fmla="*/ 8372220 w 9239184"/>
              <a:gd name="connsiteY6" fmla="*/ 763537 h 860795"/>
              <a:gd name="connsiteX7" fmla="*/ 9229444 w 9239184"/>
              <a:gd name="connsiteY7" fmla="*/ 620661 h 860795"/>
              <a:gd name="connsiteX8" fmla="*/ 9239184 w 9239184"/>
              <a:gd name="connsiteY8" fmla="*/ 40712 h 860795"/>
              <a:gd name="connsiteX9" fmla="*/ 0 w 9239184"/>
              <a:gd name="connsiteY9" fmla="*/ 0 h 860795"/>
              <a:gd name="connsiteX10" fmla="*/ 38830 w 9239184"/>
              <a:gd name="connsiteY10" fmla="*/ 625142 h 860795"/>
              <a:gd name="connsiteX0" fmla="*/ 38830 w 9239184"/>
              <a:gd name="connsiteY0" fmla="*/ 625142 h 811717"/>
              <a:gd name="connsiteX1" fmla="*/ 1143919 w 9239184"/>
              <a:gd name="connsiteY1" fmla="*/ 791540 h 811717"/>
              <a:gd name="connsiteX2" fmla="*/ 3008526 w 9239184"/>
              <a:gd name="connsiteY2" fmla="*/ 650423 h 811717"/>
              <a:gd name="connsiteX3" fmla="*/ 4499277 w 9239184"/>
              <a:gd name="connsiteY3" fmla="*/ 811009 h 811717"/>
              <a:gd name="connsiteX4" fmla="*/ 5631805 w 9239184"/>
              <a:gd name="connsiteY4" fmla="*/ 710383 h 811717"/>
              <a:gd name="connsiteX5" fmla="*/ 6771057 w 9239184"/>
              <a:gd name="connsiteY5" fmla="*/ 740364 h 811717"/>
              <a:gd name="connsiteX6" fmla="*/ 8372220 w 9239184"/>
              <a:gd name="connsiteY6" fmla="*/ 763537 h 811717"/>
              <a:gd name="connsiteX7" fmla="*/ 9229444 w 9239184"/>
              <a:gd name="connsiteY7" fmla="*/ 620661 h 811717"/>
              <a:gd name="connsiteX8" fmla="*/ 9239184 w 9239184"/>
              <a:gd name="connsiteY8" fmla="*/ 40712 h 811717"/>
              <a:gd name="connsiteX9" fmla="*/ 0 w 9239184"/>
              <a:gd name="connsiteY9" fmla="*/ 0 h 811717"/>
              <a:gd name="connsiteX10" fmla="*/ 38830 w 9239184"/>
              <a:gd name="connsiteY10" fmla="*/ 625142 h 811717"/>
              <a:gd name="connsiteX0" fmla="*/ 38830 w 9239184"/>
              <a:gd name="connsiteY0" fmla="*/ 625142 h 811722"/>
              <a:gd name="connsiteX1" fmla="*/ 1143919 w 9239184"/>
              <a:gd name="connsiteY1" fmla="*/ 791540 h 811722"/>
              <a:gd name="connsiteX2" fmla="*/ 3008526 w 9239184"/>
              <a:gd name="connsiteY2" fmla="*/ 650423 h 811722"/>
              <a:gd name="connsiteX3" fmla="*/ 4499277 w 9239184"/>
              <a:gd name="connsiteY3" fmla="*/ 811009 h 811722"/>
              <a:gd name="connsiteX4" fmla="*/ 5631805 w 9239184"/>
              <a:gd name="connsiteY4" fmla="*/ 710383 h 811722"/>
              <a:gd name="connsiteX5" fmla="*/ 6893417 w 9239184"/>
              <a:gd name="connsiteY5" fmla="*/ 735885 h 811722"/>
              <a:gd name="connsiteX6" fmla="*/ 8372220 w 9239184"/>
              <a:gd name="connsiteY6" fmla="*/ 763537 h 811722"/>
              <a:gd name="connsiteX7" fmla="*/ 9229444 w 9239184"/>
              <a:gd name="connsiteY7" fmla="*/ 620661 h 811722"/>
              <a:gd name="connsiteX8" fmla="*/ 9239184 w 9239184"/>
              <a:gd name="connsiteY8" fmla="*/ 40712 h 811722"/>
              <a:gd name="connsiteX9" fmla="*/ 0 w 9239184"/>
              <a:gd name="connsiteY9" fmla="*/ 0 h 811722"/>
              <a:gd name="connsiteX10" fmla="*/ 38830 w 9239184"/>
              <a:gd name="connsiteY10" fmla="*/ 625142 h 811722"/>
              <a:gd name="connsiteX0" fmla="*/ 38830 w 9239184"/>
              <a:gd name="connsiteY0" fmla="*/ 625142 h 811495"/>
              <a:gd name="connsiteX1" fmla="*/ 1143919 w 9239184"/>
              <a:gd name="connsiteY1" fmla="*/ 791540 h 811495"/>
              <a:gd name="connsiteX2" fmla="*/ 3008526 w 9239184"/>
              <a:gd name="connsiteY2" fmla="*/ 650423 h 811495"/>
              <a:gd name="connsiteX3" fmla="*/ 4499277 w 9239184"/>
              <a:gd name="connsiteY3" fmla="*/ 811009 h 811495"/>
              <a:gd name="connsiteX4" fmla="*/ 5789126 w 9239184"/>
              <a:gd name="connsiteY4" fmla="*/ 701424 h 811495"/>
              <a:gd name="connsiteX5" fmla="*/ 6893417 w 9239184"/>
              <a:gd name="connsiteY5" fmla="*/ 735885 h 811495"/>
              <a:gd name="connsiteX6" fmla="*/ 8372220 w 9239184"/>
              <a:gd name="connsiteY6" fmla="*/ 763537 h 811495"/>
              <a:gd name="connsiteX7" fmla="*/ 9229444 w 9239184"/>
              <a:gd name="connsiteY7" fmla="*/ 620661 h 811495"/>
              <a:gd name="connsiteX8" fmla="*/ 9239184 w 9239184"/>
              <a:gd name="connsiteY8" fmla="*/ 40712 h 811495"/>
              <a:gd name="connsiteX9" fmla="*/ 0 w 9239184"/>
              <a:gd name="connsiteY9" fmla="*/ 0 h 811495"/>
              <a:gd name="connsiteX10" fmla="*/ 38830 w 9239184"/>
              <a:gd name="connsiteY10" fmla="*/ 625142 h 811495"/>
              <a:gd name="connsiteX0" fmla="*/ 38830 w 9239184"/>
              <a:gd name="connsiteY0" fmla="*/ 625142 h 811495"/>
              <a:gd name="connsiteX1" fmla="*/ 1085652 w 9239184"/>
              <a:gd name="connsiteY1" fmla="*/ 755703 h 811495"/>
              <a:gd name="connsiteX2" fmla="*/ 3008526 w 9239184"/>
              <a:gd name="connsiteY2" fmla="*/ 650423 h 811495"/>
              <a:gd name="connsiteX3" fmla="*/ 4499277 w 9239184"/>
              <a:gd name="connsiteY3" fmla="*/ 811009 h 811495"/>
              <a:gd name="connsiteX4" fmla="*/ 5789126 w 9239184"/>
              <a:gd name="connsiteY4" fmla="*/ 701424 h 811495"/>
              <a:gd name="connsiteX5" fmla="*/ 6893417 w 9239184"/>
              <a:gd name="connsiteY5" fmla="*/ 735885 h 811495"/>
              <a:gd name="connsiteX6" fmla="*/ 8372220 w 9239184"/>
              <a:gd name="connsiteY6" fmla="*/ 763537 h 811495"/>
              <a:gd name="connsiteX7" fmla="*/ 9229444 w 9239184"/>
              <a:gd name="connsiteY7" fmla="*/ 620661 h 811495"/>
              <a:gd name="connsiteX8" fmla="*/ 9239184 w 9239184"/>
              <a:gd name="connsiteY8" fmla="*/ 40712 h 811495"/>
              <a:gd name="connsiteX9" fmla="*/ 0 w 9239184"/>
              <a:gd name="connsiteY9" fmla="*/ 0 h 811495"/>
              <a:gd name="connsiteX10" fmla="*/ 38830 w 9239184"/>
              <a:gd name="connsiteY10" fmla="*/ 625142 h 81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9184" h="811495">
                <a:moveTo>
                  <a:pt x="38830" y="625142"/>
                </a:moveTo>
                <a:cubicBezTo>
                  <a:pt x="251191" y="732572"/>
                  <a:pt x="590703" y="751490"/>
                  <a:pt x="1085652" y="755703"/>
                </a:cubicBezTo>
                <a:cubicBezTo>
                  <a:pt x="1580601" y="759916"/>
                  <a:pt x="2439589" y="641205"/>
                  <a:pt x="3008526" y="650423"/>
                </a:cubicBezTo>
                <a:cubicBezTo>
                  <a:pt x="3577463" y="659641"/>
                  <a:pt x="4035844" y="802509"/>
                  <a:pt x="4499277" y="811009"/>
                </a:cubicBezTo>
                <a:cubicBezTo>
                  <a:pt x="4962710" y="819509"/>
                  <a:pt x="5390103" y="713945"/>
                  <a:pt x="5789126" y="701424"/>
                </a:cubicBezTo>
                <a:lnTo>
                  <a:pt x="6893417" y="735885"/>
                </a:lnTo>
                <a:cubicBezTo>
                  <a:pt x="7323933" y="746237"/>
                  <a:pt x="7982882" y="782741"/>
                  <a:pt x="8372220" y="763537"/>
                </a:cubicBezTo>
                <a:cubicBezTo>
                  <a:pt x="8761558" y="744333"/>
                  <a:pt x="9089536" y="728090"/>
                  <a:pt x="9229444" y="620661"/>
                </a:cubicBezTo>
                <a:lnTo>
                  <a:pt x="9239184" y="40712"/>
                </a:lnTo>
                <a:lnTo>
                  <a:pt x="0" y="0"/>
                </a:lnTo>
                <a:cubicBezTo>
                  <a:pt x="0" y="95251"/>
                  <a:pt x="38830" y="529891"/>
                  <a:pt x="38830" y="62514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dirty="0">
              <a:latin typeface="UGent Panno Text Medium"/>
              <a:cs typeface="UGent Panno Text Medium"/>
            </a:endParaRPr>
          </a:p>
        </p:txBody>
      </p:sp>
      <p:sp>
        <p:nvSpPr>
          <p:cNvPr id="641026" name="Rectangle 2"/>
          <p:cNvSpPr>
            <a:spLocks noGrp="1" noChangeArrowheads="1"/>
          </p:cNvSpPr>
          <p:nvPr>
            <p:ph type="title"/>
          </p:nvPr>
        </p:nvSpPr>
        <p:spPr/>
        <p:txBody>
          <a:bodyPr/>
          <a:lstStyle/>
          <a:p>
            <a:r>
              <a:rPr lang="en-US" dirty="0"/>
              <a:t>SMART GRID </a:t>
            </a:r>
          </a:p>
        </p:txBody>
      </p:sp>
      <p:sp>
        <p:nvSpPr>
          <p:cNvPr id="22" name="Footer Placeholder 21"/>
          <p:cNvSpPr>
            <a:spLocks noGrp="1"/>
          </p:cNvSpPr>
          <p:nvPr>
            <p:ph type="ftr" sz="quarter" idx="10"/>
          </p:nvPr>
        </p:nvSpPr>
        <p:spPr/>
        <p:txBody>
          <a:bodyPr/>
          <a:lstStyle/>
          <a:p>
            <a:pPr>
              <a:defRPr/>
            </a:pPr>
            <a:r>
              <a:rPr lang="en-US"/>
              <a:t>C. Develder, et al., "AI for Energy: Data-efficient and scalable algorithms to exploit energy flexibility", AI-DEEDS @ ACM e-Energy 2025, June 17, 2025</a:t>
            </a:r>
          </a:p>
        </p:txBody>
      </p:sp>
      <p:sp>
        <p:nvSpPr>
          <p:cNvPr id="8" name="Rounded Rectangle 7"/>
          <p:cNvSpPr/>
          <p:nvPr/>
        </p:nvSpPr>
        <p:spPr>
          <a:xfrm>
            <a:off x="2948084" y="2188822"/>
            <a:ext cx="5400000" cy="720000"/>
          </a:xfrm>
          <a:prstGeom prst="roundRect">
            <a:avLst/>
          </a:prstGeom>
          <a:solidFill>
            <a:srgbClr val="D9D9D9">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Distributed generation (large scale)</a:t>
            </a:r>
          </a:p>
          <a:p>
            <a:pPr algn="ctr"/>
            <a:r>
              <a:rPr lang="en-US" sz="1800" dirty="0">
                <a:solidFill>
                  <a:schemeClr val="accent3"/>
                </a:solidFill>
                <a:latin typeface="UGent Panno Text Medium"/>
                <a:cs typeface="UGent Panno Text Medium"/>
              </a:rPr>
              <a:t>Green energy sources (fluctuating)````````</a:t>
            </a:r>
            <a:endParaRPr lang="nl-BE" sz="1800" dirty="0">
              <a:solidFill>
                <a:schemeClr val="accent3"/>
              </a:solidFill>
              <a:latin typeface="UGent Panno Text Medium"/>
              <a:cs typeface="UGent Panno Text Medium"/>
            </a:endParaRPr>
          </a:p>
        </p:txBody>
      </p:sp>
      <p:sp>
        <p:nvSpPr>
          <p:cNvPr id="9" name="Rounded Rectangle 8"/>
          <p:cNvSpPr/>
          <p:nvPr/>
        </p:nvSpPr>
        <p:spPr>
          <a:xfrm>
            <a:off x="1009507" y="4361332"/>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Distributed generation</a:t>
            </a:r>
          </a:p>
          <a:p>
            <a:pPr algn="ctr"/>
            <a:r>
              <a:rPr lang="en-US" sz="1800" dirty="0">
                <a:solidFill>
                  <a:schemeClr val="accent3"/>
                </a:solidFill>
                <a:latin typeface="UGent Panno Text Medium"/>
                <a:cs typeface="UGent Panno Text Medium"/>
              </a:rPr>
              <a:t>(small scale)</a:t>
            </a:r>
            <a:endParaRPr lang="nl-BE" sz="1800" dirty="0">
              <a:solidFill>
                <a:schemeClr val="accent3"/>
              </a:solidFill>
              <a:latin typeface="UGent Panno Text Medium"/>
              <a:cs typeface="UGent Panno Text Medium"/>
            </a:endParaRPr>
          </a:p>
        </p:txBody>
      </p:sp>
      <p:sp>
        <p:nvSpPr>
          <p:cNvPr id="10" name="Rounded Rectangle 9"/>
          <p:cNvSpPr/>
          <p:nvPr/>
        </p:nvSpPr>
        <p:spPr>
          <a:xfrm>
            <a:off x="1521558" y="5420454"/>
            <a:ext cx="2160001" cy="720000"/>
          </a:xfrm>
          <a:prstGeom prst="roundRect">
            <a:avLst/>
          </a:prstGeom>
          <a:solidFill>
            <a:srgbClr val="FFFFFF">
              <a:alpha val="85098"/>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Local energy storage</a:t>
            </a:r>
            <a:endParaRPr lang="nl-BE" sz="1800" dirty="0">
              <a:solidFill>
                <a:schemeClr val="accent3"/>
              </a:solidFill>
              <a:latin typeface="UGent Panno Text Medium"/>
              <a:cs typeface="UGent Panno Text Medium"/>
            </a:endParaRPr>
          </a:p>
        </p:txBody>
      </p:sp>
      <p:sp>
        <p:nvSpPr>
          <p:cNvPr id="14" name="Rounded Rectangle 13"/>
          <p:cNvSpPr/>
          <p:nvPr/>
        </p:nvSpPr>
        <p:spPr>
          <a:xfrm>
            <a:off x="4858726" y="3372840"/>
            <a:ext cx="2249171" cy="1080000"/>
          </a:xfrm>
          <a:prstGeom prst="roundRect">
            <a:avLst/>
          </a:prstGeom>
          <a:solidFill>
            <a:srgbClr val="FFFFFF">
              <a:alpha val="85098"/>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dirty="0">
                <a:solidFill>
                  <a:schemeClr val="accent3"/>
                </a:solidFill>
                <a:latin typeface="UGent Panno Text Medium"/>
                <a:cs typeface="UGent Panno Text Medium"/>
              </a:rPr>
              <a:t>Demand side management</a:t>
            </a:r>
            <a:endParaRPr lang="nl-BE" sz="2000" dirty="0">
              <a:solidFill>
                <a:schemeClr val="accent3"/>
              </a:solidFill>
              <a:latin typeface="UGent Panno Text Medium"/>
              <a:cs typeface="UGent Panno Text Medium"/>
            </a:endParaRPr>
          </a:p>
        </p:txBody>
      </p:sp>
      <p:sp>
        <p:nvSpPr>
          <p:cNvPr id="15" name="Rounded Rectangle 14"/>
          <p:cNvSpPr/>
          <p:nvPr/>
        </p:nvSpPr>
        <p:spPr>
          <a:xfrm>
            <a:off x="1806848" y="3140718"/>
            <a:ext cx="2160000" cy="720000"/>
          </a:xfrm>
          <a:prstGeom prst="roundRect">
            <a:avLst/>
          </a:prstGeom>
          <a:solidFill>
            <a:srgbClr val="FFFFFF">
              <a:alpha val="40000"/>
            </a:srgbClr>
          </a:solidFill>
          <a:ln w="285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ICT infrastructure</a:t>
            </a:r>
            <a:endParaRPr lang="nl-BE" sz="1800" dirty="0">
              <a:solidFill>
                <a:schemeClr val="accent3"/>
              </a:solidFill>
              <a:latin typeface="UGent Panno Text Medium"/>
              <a:cs typeface="UGent Panno Text Medium"/>
            </a:endParaRPr>
          </a:p>
        </p:txBody>
      </p:sp>
      <p:sp>
        <p:nvSpPr>
          <p:cNvPr id="18" name="Rectangle 17"/>
          <p:cNvSpPr/>
          <p:nvPr/>
        </p:nvSpPr>
        <p:spPr>
          <a:xfrm>
            <a:off x="503648" y="1455554"/>
            <a:ext cx="2714612" cy="928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Fault detection? Restoration? Data processing?</a:t>
            </a:r>
          </a:p>
          <a:p>
            <a:pPr algn="ctr"/>
            <a:r>
              <a:rPr lang="en-US" sz="1800" dirty="0">
                <a:solidFill>
                  <a:schemeClr val="accent3"/>
                </a:solidFill>
                <a:latin typeface="UGent Panno Text Medium"/>
                <a:cs typeface="UGent Panno Text Medium"/>
              </a:rPr>
              <a:t>Privacy, security?</a:t>
            </a:r>
          </a:p>
          <a:p>
            <a:pPr algn="ctr"/>
            <a:r>
              <a:rPr lang="en-US" sz="1800" dirty="0">
                <a:solidFill>
                  <a:schemeClr val="accent3"/>
                </a:solidFill>
                <a:latin typeface="UGent Panno Text Medium"/>
                <a:cs typeface="UGent Panno Text Medium"/>
              </a:rPr>
              <a:t>Pricing schemes?</a:t>
            </a:r>
          </a:p>
          <a:p>
            <a:pPr algn="ctr"/>
            <a:r>
              <a:rPr lang="en-US" sz="1800" dirty="0">
                <a:solidFill>
                  <a:schemeClr val="accent3"/>
                </a:solidFill>
                <a:latin typeface="UGent Panno Text Medium"/>
                <a:cs typeface="UGent Panno Text Medium"/>
              </a:rPr>
              <a:t>. . .</a:t>
            </a:r>
            <a:endParaRPr lang="nl-BE" sz="1800" dirty="0">
              <a:solidFill>
                <a:schemeClr val="accent3"/>
              </a:solidFill>
              <a:latin typeface="UGent Panno Text Medium"/>
              <a:cs typeface="UGent Panno Text Medium"/>
            </a:endParaRPr>
          </a:p>
        </p:txBody>
      </p:sp>
      <p:sp>
        <p:nvSpPr>
          <p:cNvPr id="19" name="Right Arrow 18"/>
          <p:cNvSpPr/>
          <p:nvPr/>
        </p:nvSpPr>
        <p:spPr>
          <a:xfrm>
            <a:off x="4366555" y="3642090"/>
            <a:ext cx="651788" cy="504683"/>
          </a:xfrm>
          <a:prstGeom prst="rightArrow">
            <a:avLst>
              <a:gd name="adj1" fmla="val 50000"/>
              <a:gd name="adj2" fmla="val 5967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Logo EN">
            <a:extLst>
              <a:ext uri="{FF2B5EF4-FFF2-40B4-BE49-F238E27FC236}">
                <a16:creationId xmlns:a16="http://schemas.microsoft.com/office/drawing/2014/main" id="{A3922FD2-34B2-4946-AFBF-9A80444314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
        <p:nvSpPr>
          <p:cNvPr id="4" name="Rounded Rectangle 3">
            <a:extLst>
              <a:ext uri="{FF2B5EF4-FFF2-40B4-BE49-F238E27FC236}">
                <a16:creationId xmlns:a16="http://schemas.microsoft.com/office/drawing/2014/main" id="{DF78BAAC-63C5-58CA-3068-CA172278D783}"/>
              </a:ext>
            </a:extLst>
          </p:cNvPr>
          <p:cNvSpPr/>
          <p:nvPr/>
        </p:nvSpPr>
        <p:spPr>
          <a:xfrm>
            <a:off x="7268083" y="3527466"/>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EV charging</a:t>
            </a:r>
          </a:p>
          <a:p>
            <a:pPr algn="ctr"/>
            <a:r>
              <a:rPr lang="en-US" sz="1800" dirty="0">
                <a:solidFill>
                  <a:schemeClr val="accent3"/>
                </a:solidFill>
                <a:latin typeface="UGent Panno Text Medium"/>
                <a:cs typeface="UGent Panno Text Medium"/>
              </a:rPr>
              <a:t>(car parks)</a:t>
            </a:r>
            <a:endParaRPr lang="nl-BE" sz="1800" dirty="0">
              <a:solidFill>
                <a:schemeClr val="accent3"/>
              </a:solidFill>
              <a:latin typeface="UGent Panno Text Medium"/>
              <a:cs typeface="UGent Panno Text Medium"/>
            </a:endParaRPr>
          </a:p>
        </p:txBody>
      </p:sp>
      <p:sp>
        <p:nvSpPr>
          <p:cNvPr id="5" name="Rounded Rectangle 4">
            <a:extLst>
              <a:ext uri="{FF2B5EF4-FFF2-40B4-BE49-F238E27FC236}">
                <a16:creationId xmlns:a16="http://schemas.microsoft.com/office/drawing/2014/main" id="{A89FAE4F-D96F-9AC3-50F0-E2BC3AE83EB4}"/>
              </a:ext>
            </a:extLst>
          </p:cNvPr>
          <p:cNvSpPr/>
          <p:nvPr/>
        </p:nvSpPr>
        <p:spPr>
          <a:xfrm>
            <a:off x="9290379" y="4965769"/>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EV charging</a:t>
            </a:r>
          </a:p>
          <a:p>
            <a:pPr algn="ctr"/>
            <a:r>
              <a:rPr lang="en-US" sz="1800" dirty="0">
                <a:solidFill>
                  <a:schemeClr val="accent3"/>
                </a:solidFill>
                <a:latin typeface="UGent Panno Text Medium"/>
                <a:cs typeface="UGent Panno Text Medium"/>
              </a:rPr>
              <a:t>(residential)</a:t>
            </a:r>
            <a:endParaRPr lang="nl-BE" sz="1800" dirty="0">
              <a:solidFill>
                <a:schemeClr val="accent3"/>
              </a:solidFill>
              <a:latin typeface="UGent Panno Text Medium"/>
              <a:cs typeface="UGent Panno Text Medium"/>
            </a:endParaRPr>
          </a:p>
        </p:txBody>
      </p:sp>
      <p:sp>
        <p:nvSpPr>
          <p:cNvPr id="7" name="Rounded Rectangle 6">
            <a:extLst>
              <a:ext uri="{FF2B5EF4-FFF2-40B4-BE49-F238E27FC236}">
                <a16:creationId xmlns:a16="http://schemas.microsoft.com/office/drawing/2014/main" id="{36CE613F-838B-3DC8-A971-A3B7DF89DB0E}"/>
              </a:ext>
            </a:extLst>
          </p:cNvPr>
          <p:cNvSpPr/>
          <p:nvPr/>
        </p:nvSpPr>
        <p:spPr>
          <a:xfrm>
            <a:off x="5235225" y="4760395"/>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Heat pumps</a:t>
            </a:r>
            <a:endParaRPr lang="nl-BE" sz="1800" dirty="0">
              <a:solidFill>
                <a:schemeClr val="accent3"/>
              </a:solidFill>
              <a:latin typeface="UGent Panno Text Medium"/>
              <a:cs typeface="UGent Panno Text Medium"/>
            </a:endParaRPr>
          </a:p>
        </p:txBody>
      </p:sp>
      <p:sp>
        <p:nvSpPr>
          <p:cNvPr id="12" name="Rounded Rectangle 11">
            <a:extLst>
              <a:ext uri="{FF2B5EF4-FFF2-40B4-BE49-F238E27FC236}">
                <a16:creationId xmlns:a16="http://schemas.microsoft.com/office/drawing/2014/main" id="{EFD352B2-AEF1-C8E7-279E-D0B173760C6A}"/>
              </a:ext>
            </a:extLst>
          </p:cNvPr>
          <p:cNvSpPr/>
          <p:nvPr/>
        </p:nvSpPr>
        <p:spPr>
          <a:xfrm>
            <a:off x="8691207" y="1367852"/>
            <a:ext cx="2160001" cy="720000"/>
          </a:xfrm>
          <a:prstGeom prst="roundRect">
            <a:avLst/>
          </a:prstGeom>
          <a:solidFill>
            <a:srgbClr val="FFFFFF">
              <a:alpha val="40000"/>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New services &amp;</a:t>
            </a:r>
            <a:br>
              <a:rPr lang="en-US" sz="1800" dirty="0">
                <a:solidFill>
                  <a:schemeClr val="accent3"/>
                </a:solidFill>
                <a:latin typeface="UGent Panno Text Medium"/>
                <a:cs typeface="UGent Panno Text Medium"/>
              </a:rPr>
            </a:br>
            <a:r>
              <a:rPr lang="en-US" sz="1800" dirty="0">
                <a:solidFill>
                  <a:schemeClr val="accent3"/>
                </a:solidFill>
                <a:latin typeface="UGent Panno Text Medium"/>
                <a:cs typeface="UGent Panno Text Medium"/>
              </a:rPr>
              <a:t>business models</a:t>
            </a:r>
            <a:endParaRPr lang="nl-BE" sz="1800" dirty="0">
              <a:solidFill>
                <a:schemeClr val="accent3"/>
              </a:solidFill>
              <a:latin typeface="UGent Panno Text Medium"/>
              <a:cs typeface="UGent Panno Text Medium"/>
            </a:endParaRPr>
          </a:p>
        </p:txBody>
      </p:sp>
    </p:spTree>
    <p:extLst>
      <p:ext uri="{BB962C8B-B14F-4D97-AF65-F5344CB8AC3E}">
        <p14:creationId xmlns:p14="http://schemas.microsoft.com/office/powerpoint/2010/main" val="286090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mph" presetSubtype="2" fill="hold" nodeType="withEffect">
                                  <p:stCondLst>
                                    <p:cond delay="0"/>
                                  </p:stCondLst>
                                  <p:childTnLst>
                                    <p:animClr clrSpc="rgb" dir="cw">
                                      <p:cBhvr>
                                        <p:cTn id="31" dur="2000" fill="hold"/>
                                        <p:tgtEl>
                                          <p:spTgt spid="14"/>
                                        </p:tgtEl>
                                        <p:attrNameLst>
                                          <p:attrName>fillcolor</p:attrName>
                                        </p:attrNameLst>
                                      </p:cBhvr>
                                      <p:to>
                                        <a:srgbClr val="F3C7C9"/>
                                      </p:to>
                                    </p:animClr>
                                    <p:set>
                                      <p:cBhvr>
                                        <p:cTn id="32" dur="2000" fill="hold"/>
                                        <p:tgtEl>
                                          <p:spTgt spid="14"/>
                                        </p:tgtEl>
                                        <p:attrNameLst>
                                          <p:attrName>fill.type</p:attrName>
                                        </p:attrNameLst>
                                      </p:cBhvr>
                                      <p:to>
                                        <p:strVal val="solid"/>
                                      </p:to>
                                    </p:set>
                                    <p:set>
                                      <p:cBhvr>
                                        <p:cTn id="33"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8" grpId="0"/>
      <p:bldP spid="1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DE2E-B653-CEAD-EACE-DAD77F95EF4E}"/>
              </a:ext>
            </a:extLst>
          </p:cNvPr>
          <p:cNvSpPr>
            <a:spLocks noGrp="1"/>
          </p:cNvSpPr>
          <p:nvPr>
            <p:ph type="title"/>
          </p:nvPr>
        </p:nvSpPr>
        <p:spPr/>
        <p:txBody>
          <a:bodyPr/>
          <a:lstStyle/>
          <a:p>
            <a:r>
              <a:rPr lang="en-BE" dirty="0"/>
              <a:t>Outline</a:t>
            </a:r>
          </a:p>
        </p:txBody>
      </p:sp>
      <p:sp>
        <p:nvSpPr>
          <p:cNvPr id="4" name="Content Placeholder 3">
            <a:extLst>
              <a:ext uri="{FF2B5EF4-FFF2-40B4-BE49-F238E27FC236}">
                <a16:creationId xmlns:a16="http://schemas.microsoft.com/office/drawing/2014/main" id="{8E34FCFE-A9E7-94BB-505A-6DCA3CD8A6C4}"/>
              </a:ext>
            </a:extLst>
          </p:cNvPr>
          <p:cNvSpPr>
            <a:spLocks noGrp="1"/>
          </p:cNvSpPr>
          <p:nvPr>
            <p:ph idx="4294967295"/>
          </p:nvPr>
        </p:nvSpPr>
        <p:spPr>
          <a:xfrm>
            <a:off x="476211" y="1359878"/>
            <a:ext cx="11400407" cy="4731847"/>
          </a:xfrm>
          <a:prstGeom prst="rect">
            <a:avLst/>
          </a:prstGeom>
        </p:spPr>
        <p:txBody>
          <a:bodyPr/>
          <a:lstStyle/>
          <a:p>
            <a:pPr marL="0" indent="0">
              <a:buNone/>
            </a:pPr>
            <a:r>
              <a:rPr lang="en-BE" b="1" dirty="0"/>
              <a:t>PART I:  Physics-informed reinforcement learning</a:t>
            </a:r>
          </a:p>
          <a:p>
            <a:r>
              <a:rPr lang="en-BE" dirty="0"/>
              <a:t>Challenge:  Learn suitable control policy from limited data</a:t>
            </a:r>
          </a:p>
          <a:p>
            <a:r>
              <a:rPr lang="en-BE" dirty="0"/>
              <a:t>Solution:  Infuse a priori physics knowledge into neural network model</a:t>
            </a:r>
          </a:p>
          <a:p>
            <a:endParaRPr lang="en-BE" dirty="0"/>
          </a:p>
          <a:p>
            <a:pPr marL="0" indent="0">
              <a:buNone/>
            </a:pPr>
            <a:r>
              <a:rPr lang="en-BE" b="1" dirty="0"/>
              <a:t>PART II: Interpretable decision trees</a:t>
            </a:r>
          </a:p>
          <a:p>
            <a:r>
              <a:rPr lang="en-BE" dirty="0"/>
              <a:t>Challenge:  Policies from RL are black-box and non-trivial to deploy</a:t>
            </a:r>
          </a:p>
          <a:p>
            <a:r>
              <a:rPr lang="en-BE" dirty="0"/>
              <a:t>Solution:  Distill a learn</a:t>
            </a:r>
            <a:r>
              <a:rPr lang="en-GB" dirty="0"/>
              <a:t>ed</a:t>
            </a:r>
            <a:r>
              <a:rPr lang="en-BE" dirty="0"/>
              <a:t> policy into decision tree </a:t>
            </a:r>
          </a:p>
          <a:p>
            <a:endParaRPr lang="en-BE" dirty="0"/>
          </a:p>
          <a:p>
            <a:pPr marL="0" indent="0">
              <a:buNone/>
            </a:pPr>
            <a:r>
              <a:rPr lang="en-BE" b="1" dirty="0"/>
              <a:t>PART III: Real-world testbed environment</a:t>
            </a:r>
          </a:p>
          <a:p>
            <a:r>
              <a:rPr lang="en-BE" dirty="0"/>
              <a:t>HomeLabGym:  Standardized interface to experiment with real house</a:t>
            </a:r>
          </a:p>
        </p:txBody>
      </p:sp>
      <p:sp>
        <p:nvSpPr>
          <p:cNvPr id="3" name="Footer Placeholder 2">
            <a:extLst>
              <a:ext uri="{FF2B5EF4-FFF2-40B4-BE49-F238E27FC236}">
                <a16:creationId xmlns:a16="http://schemas.microsoft.com/office/drawing/2014/main" id="{ADA4A50B-BE0C-9DC1-6E69-060C0668E19A}"/>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grpSp>
        <p:nvGrpSpPr>
          <p:cNvPr id="7" name="Group 6">
            <a:extLst>
              <a:ext uri="{FF2B5EF4-FFF2-40B4-BE49-F238E27FC236}">
                <a16:creationId xmlns:a16="http://schemas.microsoft.com/office/drawing/2014/main" id="{99722264-91D8-3B6E-2871-6C79B5E73EF6}"/>
              </a:ext>
            </a:extLst>
          </p:cNvPr>
          <p:cNvGrpSpPr/>
          <p:nvPr/>
        </p:nvGrpSpPr>
        <p:grpSpPr>
          <a:xfrm>
            <a:off x="9021305" y="4904511"/>
            <a:ext cx="2465193" cy="722970"/>
            <a:chOff x="5374972" y="1596600"/>
            <a:chExt cx="4142728" cy="1214943"/>
          </a:xfrm>
        </p:grpSpPr>
        <p:grpSp>
          <p:nvGrpSpPr>
            <p:cNvPr id="9" name="Group 8">
              <a:extLst>
                <a:ext uri="{FF2B5EF4-FFF2-40B4-BE49-F238E27FC236}">
                  <a16:creationId xmlns:a16="http://schemas.microsoft.com/office/drawing/2014/main" id="{0221315B-8C7A-6B67-B7F5-481000AD25B0}"/>
                </a:ext>
              </a:extLst>
            </p:cNvPr>
            <p:cNvGrpSpPr/>
            <p:nvPr/>
          </p:nvGrpSpPr>
          <p:grpSpPr>
            <a:xfrm>
              <a:off x="5374972" y="1798925"/>
              <a:ext cx="1441561" cy="1012618"/>
              <a:chOff x="5374972" y="2493726"/>
              <a:chExt cx="1441561" cy="1012618"/>
            </a:xfrm>
          </p:grpSpPr>
          <p:sp>
            <p:nvSpPr>
              <p:cNvPr id="20" name="Rectangle 19">
                <a:extLst>
                  <a:ext uri="{FF2B5EF4-FFF2-40B4-BE49-F238E27FC236}">
                    <a16:creationId xmlns:a16="http://schemas.microsoft.com/office/drawing/2014/main" id="{18D8F018-733F-260A-DE22-03034A47A57D}"/>
                  </a:ext>
                </a:extLst>
              </p:cNvPr>
              <p:cNvSpPr/>
              <p:nvPr/>
            </p:nvSpPr>
            <p:spPr>
              <a:xfrm>
                <a:off x="5374972" y="2619896"/>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dirty="0">
                    <a:solidFill>
                      <a:schemeClr val="tx1"/>
                    </a:solidFill>
                    <a:latin typeface="UGent Panno Text" panose="02000506040000040003" pitchFamily="2" charset="0"/>
                  </a:rPr>
                  <a:t>HomeLabGym</a:t>
                </a:r>
              </a:p>
            </p:txBody>
          </p:sp>
          <p:sp>
            <p:nvSpPr>
              <p:cNvPr id="21" name="Rectangle 20">
                <a:extLst>
                  <a:ext uri="{FF2B5EF4-FFF2-40B4-BE49-F238E27FC236}">
                    <a16:creationId xmlns:a16="http://schemas.microsoft.com/office/drawing/2014/main" id="{6F97B5A6-F95B-BC9A-6559-11485C7496A5}"/>
                  </a:ext>
                </a:extLst>
              </p:cNvPr>
              <p:cNvSpPr/>
              <p:nvPr/>
            </p:nvSpPr>
            <p:spPr>
              <a:xfrm>
                <a:off x="5374972" y="2493726"/>
                <a:ext cx="583496"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3" name="Afbeelding 4">
              <a:extLst>
                <a:ext uri="{FF2B5EF4-FFF2-40B4-BE49-F238E27FC236}">
                  <a16:creationId xmlns:a16="http://schemas.microsoft.com/office/drawing/2014/main" id="{D8A7C114-DBB6-EE2B-651E-9EB998692DF3}"/>
                </a:ext>
              </a:extLst>
            </p:cNvPr>
            <p:cNvPicPr>
              <a:picLocks noChangeAspect="1"/>
            </p:cNvPicPr>
            <p:nvPr/>
          </p:nvPicPr>
          <p:blipFill rotWithShape="1">
            <a:blip r:embed="rId3">
              <a:clrChange>
                <a:clrFrom>
                  <a:srgbClr val="FFFFFF"/>
                </a:clrFrom>
                <a:clrTo>
                  <a:srgbClr val="FFFFFF">
                    <a:alpha val="0"/>
                  </a:srgbClr>
                </a:clrTo>
              </a:clrChange>
            </a:blip>
            <a:srcRect l="41778" t="25306" r="13946" b="30102"/>
            <a:stretch/>
          </p:blipFill>
          <p:spPr>
            <a:xfrm>
              <a:off x="7804005" y="1764000"/>
              <a:ext cx="1713695" cy="1047543"/>
            </a:xfrm>
            <a:prstGeom prst="rect">
              <a:avLst/>
            </a:prstGeom>
          </p:spPr>
        </p:pic>
        <p:sp>
          <p:nvSpPr>
            <p:cNvPr id="18" name="Left-right Arrow 17">
              <a:extLst>
                <a:ext uri="{FF2B5EF4-FFF2-40B4-BE49-F238E27FC236}">
                  <a16:creationId xmlns:a16="http://schemas.microsoft.com/office/drawing/2014/main" id="{6147E582-EF91-F268-07EE-A5E798D6C5E7}"/>
                </a:ext>
              </a:extLst>
            </p:cNvPr>
            <p:cNvSpPr/>
            <p:nvPr/>
          </p:nvSpPr>
          <p:spPr>
            <a:xfrm>
              <a:off x="6894751" y="2183789"/>
              <a:ext cx="852906"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sz="1000"/>
            </a:p>
          </p:txBody>
        </p:sp>
        <p:pic>
          <p:nvPicPr>
            <p:cNvPr id="19" name="Picture 18">
              <a:extLst>
                <a:ext uri="{FF2B5EF4-FFF2-40B4-BE49-F238E27FC236}">
                  <a16:creationId xmlns:a16="http://schemas.microsoft.com/office/drawing/2014/main" id="{A2760909-CB1E-95E3-6DC9-9F4138501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60" y="1596600"/>
              <a:ext cx="701674" cy="529552"/>
            </a:xfrm>
            <a:prstGeom prst="rect">
              <a:avLst/>
            </a:prstGeom>
          </p:spPr>
        </p:pic>
      </p:grpSp>
      <p:pic>
        <p:nvPicPr>
          <p:cNvPr id="22" name="Picture 21">
            <a:extLst>
              <a:ext uri="{FF2B5EF4-FFF2-40B4-BE49-F238E27FC236}">
                <a16:creationId xmlns:a16="http://schemas.microsoft.com/office/drawing/2014/main" id="{0F07143C-CFC5-4EF2-E738-38497E219A3F}"/>
              </a:ext>
            </a:extLst>
          </p:cNvPr>
          <p:cNvPicPr>
            <a:picLocks noChangeAspect="1"/>
          </p:cNvPicPr>
          <p:nvPr/>
        </p:nvPicPr>
        <p:blipFill>
          <a:blip r:embed="rId5"/>
          <a:stretch>
            <a:fillRect/>
          </a:stretch>
        </p:blipFill>
        <p:spPr>
          <a:xfrm>
            <a:off x="8890874" y="1249628"/>
            <a:ext cx="2628900" cy="1168400"/>
          </a:xfrm>
          <a:prstGeom prst="rect">
            <a:avLst/>
          </a:prstGeom>
        </p:spPr>
      </p:pic>
      <p:grpSp>
        <p:nvGrpSpPr>
          <p:cNvPr id="23" name="Group 22">
            <a:extLst>
              <a:ext uri="{FF2B5EF4-FFF2-40B4-BE49-F238E27FC236}">
                <a16:creationId xmlns:a16="http://schemas.microsoft.com/office/drawing/2014/main" id="{EE859920-E3F8-D471-5019-1CAC8645A88F}"/>
              </a:ext>
            </a:extLst>
          </p:cNvPr>
          <p:cNvGrpSpPr/>
          <p:nvPr/>
        </p:nvGrpSpPr>
        <p:grpSpPr>
          <a:xfrm>
            <a:off x="9035788" y="2997636"/>
            <a:ext cx="2449243" cy="1317120"/>
            <a:chOff x="6122919" y="2951942"/>
            <a:chExt cx="3903060" cy="2098933"/>
          </a:xfrm>
        </p:grpSpPr>
        <p:sp>
          <p:nvSpPr>
            <p:cNvPr id="24" name="Right Arrow 23">
              <a:extLst>
                <a:ext uri="{FF2B5EF4-FFF2-40B4-BE49-F238E27FC236}">
                  <a16:creationId xmlns:a16="http://schemas.microsoft.com/office/drawing/2014/main" id="{B50EAAD5-E629-DC63-B7F1-B20931408EF7}"/>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BE39CD2C-89E7-5D0E-653D-B8E53C9EFAFE}"/>
                </a:ext>
              </a:extLst>
            </p:cNvPr>
            <p:cNvGrpSpPr/>
            <p:nvPr/>
          </p:nvGrpSpPr>
          <p:grpSpPr>
            <a:xfrm>
              <a:off x="8659616" y="2951942"/>
              <a:ext cx="1366363" cy="2098933"/>
              <a:chOff x="8659616" y="2951942"/>
              <a:chExt cx="1366363" cy="2098933"/>
            </a:xfrm>
          </p:grpSpPr>
          <p:grpSp>
            <p:nvGrpSpPr>
              <p:cNvPr id="61" name="Group 60">
                <a:extLst>
                  <a:ext uri="{FF2B5EF4-FFF2-40B4-BE49-F238E27FC236}">
                    <a16:creationId xmlns:a16="http://schemas.microsoft.com/office/drawing/2014/main" id="{B3A82DB7-B864-BFFC-A802-B591F7660597}"/>
                  </a:ext>
                </a:extLst>
              </p:cNvPr>
              <p:cNvGrpSpPr/>
              <p:nvPr/>
            </p:nvGrpSpPr>
            <p:grpSpPr>
              <a:xfrm>
                <a:off x="8659616" y="3364607"/>
                <a:ext cx="1366363" cy="1259770"/>
                <a:chOff x="2519406" y="4829195"/>
                <a:chExt cx="1366363" cy="1259770"/>
              </a:xfrm>
            </p:grpSpPr>
            <p:sp>
              <p:nvSpPr>
                <p:cNvPr id="64" name="Rounded Rectangle 63">
                  <a:extLst>
                    <a:ext uri="{FF2B5EF4-FFF2-40B4-BE49-F238E27FC236}">
                      <a16:creationId xmlns:a16="http://schemas.microsoft.com/office/drawing/2014/main" id="{46DBD171-6C23-5864-32F6-869D6C94817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5" name="Graphic 64" descr="Decision chart outline">
                  <a:extLst>
                    <a:ext uri="{FF2B5EF4-FFF2-40B4-BE49-F238E27FC236}">
                      <a16:creationId xmlns:a16="http://schemas.microsoft.com/office/drawing/2014/main" id="{19E03474-E075-57B6-B3BE-80611CF0C1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5672" y="4872165"/>
                  <a:ext cx="1173831" cy="1173831"/>
                </a:xfrm>
                <a:prstGeom prst="rect">
                  <a:avLst/>
                </a:prstGeom>
              </p:spPr>
            </p:pic>
          </p:grpSp>
          <p:sp>
            <p:nvSpPr>
              <p:cNvPr id="62" name="Right Arrow 61">
                <a:extLst>
                  <a:ext uri="{FF2B5EF4-FFF2-40B4-BE49-F238E27FC236}">
                    <a16:creationId xmlns:a16="http://schemas.microsoft.com/office/drawing/2014/main" id="{59ED8AB5-F93B-ED30-15F2-C721AA5D0165}"/>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Right Arrow 62">
                <a:extLst>
                  <a:ext uri="{FF2B5EF4-FFF2-40B4-BE49-F238E27FC236}">
                    <a16:creationId xmlns:a16="http://schemas.microsoft.com/office/drawing/2014/main" id="{93A5B563-FBC3-1C0E-B356-8F7264C2C41F}"/>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6" name="Group 25">
              <a:extLst>
                <a:ext uri="{FF2B5EF4-FFF2-40B4-BE49-F238E27FC236}">
                  <a16:creationId xmlns:a16="http://schemas.microsoft.com/office/drawing/2014/main" id="{8D19447F-45AA-A9D3-8845-20C9BED17548}"/>
                </a:ext>
              </a:extLst>
            </p:cNvPr>
            <p:cNvGrpSpPr/>
            <p:nvPr/>
          </p:nvGrpSpPr>
          <p:grpSpPr>
            <a:xfrm>
              <a:off x="6122919" y="2951942"/>
              <a:ext cx="1366363" cy="2098933"/>
              <a:chOff x="8002355" y="2893224"/>
              <a:chExt cx="1366363" cy="2098933"/>
            </a:xfrm>
          </p:grpSpPr>
          <p:grpSp>
            <p:nvGrpSpPr>
              <p:cNvPr id="27" name="Group 26">
                <a:extLst>
                  <a:ext uri="{FF2B5EF4-FFF2-40B4-BE49-F238E27FC236}">
                    <a16:creationId xmlns:a16="http://schemas.microsoft.com/office/drawing/2014/main" id="{F072A792-A932-9E0A-C296-5DA6B2C36442}"/>
                  </a:ext>
                </a:extLst>
              </p:cNvPr>
              <p:cNvGrpSpPr/>
              <p:nvPr/>
            </p:nvGrpSpPr>
            <p:grpSpPr>
              <a:xfrm>
                <a:off x="8002355" y="3305889"/>
                <a:ext cx="1366363" cy="1259770"/>
                <a:chOff x="8119062" y="2903708"/>
                <a:chExt cx="2085112" cy="1922448"/>
              </a:xfrm>
            </p:grpSpPr>
            <p:sp>
              <p:nvSpPr>
                <p:cNvPr id="30" name="Rounded Rectangle 29">
                  <a:extLst>
                    <a:ext uri="{FF2B5EF4-FFF2-40B4-BE49-F238E27FC236}">
                      <a16:creationId xmlns:a16="http://schemas.microsoft.com/office/drawing/2014/main" id="{8313C993-5D74-D94B-199E-543FE6969F97}"/>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1" name="Group 30">
                  <a:extLst>
                    <a:ext uri="{FF2B5EF4-FFF2-40B4-BE49-F238E27FC236}">
                      <a16:creationId xmlns:a16="http://schemas.microsoft.com/office/drawing/2014/main" id="{49845213-F151-B9C1-0F8B-9E3229ADF871}"/>
                    </a:ext>
                  </a:extLst>
                </p:cNvPr>
                <p:cNvGrpSpPr/>
                <p:nvPr/>
              </p:nvGrpSpPr>
              <p:grpSpPr>
                <a:xfrm>
                  <a:off x="8339159" y="3138112"/>
                  <a:ext cx="1772251" cy="1473558"/>
                  <a:chOff x="6383257" y="1250651"/>
                  <a:chExt cx="1974694" cy="1641880"/>
                </a:xfrm>
              </p:grpSpPr>
              <p:sp>
                <p:nvSpPr>
                  <p:cNvPr id="32" name="Freeform: Shape 77">
                    <a:extLst>
                      <a:ext uri="{FF2B5EF4-FFF2-40B4-BE49-F238E27FC236}">
                        <a16:creationId xmlns:a16="http://schemas.microsoft.com/office/drawing/2014/main" id="{78B76E0F-5639-7C4D-A08B-8DF833D9139A}"/>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3" name="Freeform: Shape 78">
                    <a:extLst>
                      <a:ext uri="{FF2B5EF4-FFF2-40B4-BE49-F238E27FC236}">
                        <a16:creationId xmlns:a16="http://schemas.microsoft.com/office/drawing/2014/main" id="{B1FB0005-B257-72B7-881E-61AAD8AD8CDE}"/>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4" name="Freeform: Shape 81">
                    <a:extLst>
                      <a:ext uri="{FF2B5EF4-FFF2-40B4-BE49-F238E27FC236}">
                        <a16:creationId xmlns:a16="http://schemas.microsoft.com/office/drawing/2014/main" id="{8A4DB7B5-5930-643B-125A-2EDFD8E58480}"/>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5" name="Freeform: Shape 82">
                    <a:extLst>
                      <a:ext uri="{FF2B5EF4-FFF2-40B4-BE49-F238E27FC236}">
                        <a16:creationId xmlns:a16="http://schemas.microsoft.com/office/drawing/2014/main" id="{5D610BC7-A914-9EF3-2147-E7C33874AA9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6" name="Freeform: Shape 83">
                    <a:extLst>
                      <a:ext uri="{FF2B5EF4-FFF2-40B4-BE49-F238E27FC236}">
                        <a16:creationId xmlns:a16="http://schemas.microsoft.com/office/drawing/2014/main" id="{1E799641-3ABE-B3CE-6796-30D33F376F2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7" name="Freeform: Shape 84">
                    <a:extLst>
                      <a:ext uri="{FF2B5EF4-FFF2-40B4-BE49-F238E27FC236}">
                        <a16:creationId xmlns:a16="http://schemas.microsoft.com/office/drawing/2014/main" id="{E79B01AA-B322-8A96-3B68-DA4B5CE09E88}"/>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38" name="Freeform: Shape 85">
                    <a:extLst>
                      <a:ext uri="{FF2B5EF4-FFF2-40B4-BE49-F238E27FC236}">
                        <a16:creationId xmlns:a16="http://schemas.microsoft.com/office/drawing/2014/main" id="{41D346BD-A772-2F5C-3D3A-D006E423AF58}"/>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39" name="Freeform: Shape 86">
                    <a:extLst>
                      <a:ext uri="{FF2B5EF4-FFF2-40B4-BE49-F238E27FC236}">
                        <a16:creationId xmlns:a16="http://schemas.microsoft.com/office/drawing/2014/main" id="{30AA44B8-4CDE-D9AE-1F3C-F5F86D06F28D}"/>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0" name="Freeform: Shape 87">
                    <a:extLst>
                      <a:ext uri="{FF2B5EF4-FFF2-40B4-BE49-F238E27FC236}">
                        <a16:creationId xmlns:a16="http://schemas.microsoft.com/office/drawing/2014/main" id="{1A8F7555-A056-064F-B071-DEF7BE0EF0F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1" name="Freeform: Shape 88">
                    <a:extLst>
                      <a:ext uri="{FF2B5EF4-FFF2-40B4-BE49-F238E27FC236}">
                        <a16:creationId xmlns:a16="http://schemas.microsoft.com/office/drawing/2014/main" id="{A730F7DD-227F-FF5A-0BC9-83FF6083C549}"/>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2" name="Freeform: Shape 89">
                    <a:extLst>
                      <a:ext uri="{FF2B5EF4-FFF2-40B4-BE49-F238E27FC236}">
                        <a16:creationId xmlns:a16="http://schemas.microsoft.com/office/drawing/2014/main" id="{62B08DE7-9AC2-1A8E-5F08-7F2152B26162}"/>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3" name="Freeform: Shape 90">
                    <a:extLst>
                      <a:ext uri="{FF2B5EF4-FFF2-40B4-BE49-F238E27FC236}">
                        <a16:creationId xmlns:a16="http://schemas.microsoft.com/office/drawing/2014/main" id="{79C06684-1B00-0406-59CC-AFD2DB10B6D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4" name="Freeform: Shape 91">
                    <a:extLst>
                      <a:ext uri="{FF2B5EF4-FFF2-40B4-BE49-F238E27FC236}">
                        <a16:creationId xmlns:a16="http://schemas.microsoft.com/office/drawing/2014/main" id="{E4B60F88-4593-1790-E099-E574C3949FE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5" name="Freeform: Shape 92">
                    <a:extLst>
                      <a:ext uri="{FF2B5EF4-FFF2-40B4-BE49-F238E27FC236}">
                        <a16:creationId xmlns:a16="http://schemas.microsoft.com/office/drawing/2014/main" id="{7D15D3AB-930F-8A6F-E9FA-08A62537A0DC}"/>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6" name="Freeform: Shape 93">
                    <a:extLst>
                      <a:ext uri="{FF2B5EF4-FFF2-40B4-BE49-F238E27FC236}">
                        <a16:creationId xmlns:a16="http://schemas.microsoft.com/office/drawing/2014/main" id="{99F2602A-67C4-64C4-4FDE-3E5A2EB13F0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7" name="Freeform: Shape 94">
                    <a:extLst>
                      <a:ext uri="{FF2B5EF4-FFF2-40B4-BE49-F238E27FC236}">
                        <a16:creationId xmlns:a16="http://schemas.microsoft.com/office/drawing/2014/main" id="{31A8FA04-1DB2-D452-3E17-32B34F98FEC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48" name="Freeform: Shape 95">
                    <a:extLst>
                      <a:ext uri="{FF2B5EF4-FFF2-40B4-BE49-F238E27FC236}">
                        <a16:creationId xmlns:a16="http://schemas.microsoft.com/office/drawing/2014/main" id="{57DDB8DF-6370-FE5B-126D-9BB8905F3D1B}"/>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49" name="Freeform: Shape 96">
                    <a:extLst>
                      <a:ext uri="{FF2B5EF4-FFF2-40B4-BE49-F238E27FC236}">
                        <a16:creationId xmlns:a16="http://schemas.microsoft.com/office/drawing/2014/main" id="{3A5AA0E1-2A84-01D0-6405-C74EDDAF4983}"/>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0" name="Freeform: Shape 97">
                    <a:extLst>
                      <a:ext uri="{FF2B5EF4-FFF2-40B4-BE49-F238E27FC236}">
                        <a16:creationId xmlns:a16="http://schemas.microsoft.com/office/drawing/2014/main" id="{9BDE9848-28EC-14B9-5A9E-322E7D0ACE07}"/>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1" name="Freeform: Shape 98">
                    <a:extLst>
                      <a:ext uri="{FF2B5EF4-FFF2-40B4-BE49-F238E27FC236}">
                        <a16:creationId xmlns:a16="http://schemas.microsoft.com/office/drawing/2014/main" id="{9DEF6AB4-1FE0-F888-DA37-AEA92EE0FB57}"/>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2" name="Freeform: Shape 99">
                    <a:extLst>
                      <a:ext uri="{FF2B5EF4-FFF2-40B4-BE49-F238E27FC236}">
                        <a16:creationId xmlns:a16="http://schemas.microsoft.com/office/drawing/2014/main" id="{3D528986-94AE-4747-9233-D3E5BFD1B707}"/>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100">
                    <a:extLst>
                      <a:ext uri="{FF2B5EF4-FFF2-40B4-BE49-F238E27FC236}">
                        <a16:creationId xmlns:a16="http://schemas.microsoft.com/office/drawing/2014/main" id="{DD00C38F-1472-F691-5F19-207CF6721981}"/>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101">
                    <a:extLst>
                      <a:ext uri="{FF2B5EF4-FFF2-40B4-BE49-F238E27FC236}">
                        <a16:creationId xmlns:a16="http://schemas.microsoft.com/office/drawing/2014/main" id="{295497CA-23E1-0FAC-14A8-6C2EA9B4F1F6}"/>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2">
                    <a:extLst>
                      <a:ext uri="{FF2B5EF4-FFF2-40B4-BE49-F238E27FC236}">
                        <a16:creationId xmlns:a16="http://schemas.microsoft.com/office/drawing/2014/main" id="{2B665C82-8F05-B834-4904-9D3244EF35CC}"/>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3">
                    <a:extLst>
                      <a:ext uri="{FF2B5EF4-FFF2-40B4-BE49-F238E27FC236}">
                        <a16:creationId xmlns:a16="http://schemas.microsoft.com/office/drawing/2014/main" id="{B94D540C-8C6F-3741-C4EA-6447EE78F4F9}"/>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4">
                    <a:extLst>
                      <a:ext uri="{FF2B5EF4-FFF2-40B4-BE49-F238E27FC236}">
                        <a16:creationId xmlns:a16="http://schemas.microsoft.com/office/drawing/2014/main" id="{16E28EE7-754A-6D3F-E031-35C5603368D3}"/>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5">
                    <a:extLst>
                      <a:ext uri="{FF2B5EF4-FFF2-40B4-BE49-F238E27FC236}">
                        <a16:creationId xmlns:a16="http://schemas.microsoft.com/office/drawing/2014/main" id="{A665A46D-5135-3D0E-242B-4A80CF7CB868}"/>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6">
                    <a:extLst>
                      <a:ext uri="{FF2B5EF4-FFF2-40B4-BE49-F238E27FC236}">
                        <a16:creationId xmlns:a16="http://schemas.microsoft.com/office/drawing/2014/main" id="{EE6086FD-887B-091B-78C1-A0626E73531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7">
                    <a:extLst>
                      <a:ext uri="{FF2B5EF4-FFF2-40B4-BE49-F238E27FC236}">
                        <a16:creationId xmlns:a16="http://schemas.microsoft.com/office/drawing/2014/main" id="{7307AA39-502F-8E2B-1B74-EE82792DC3F2}"/>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28" name="Right Arrow 27">
                <a:extLst>
                  <a:ext uri="{FF2B5EF4-FFF2-40B4-BE49-F238E27FC236}">
                    <a16:creationId xmlns:a16="http://schemas.microsoft.com/office/drawing/2014/main" id="{B595174A-635E-F9FF-3728-0DD0275CF580}"/>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Right Arrow 28">
                <a:extLst>
                  <a:ext uri="{FF2B5EF4-FFF2-40B4-BE49-F238E27FC236}">
                    <a16:creationId xmlns:a16="http://schemas.microsoft.com/office/drawing/2014/main" id="{A96EB72F-E4AD-7BC8-605C-57014ABD966F}"/>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Tree>
    <p:extLst>
      <p:ext uri="{BB962C8B-B14F-4D97-AF65-F5344CB8AC3E}">
        <p14:creationId xmlns:p14="http://schemas.microsoft.com/office/powerpoint/2010/main" val="314195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orizontal Scroll 8">
            <a:extLst>
              <a:ext uri="{FF2B5EF4-FFF2-40B4-BE49-F238E27FC236}">
                <a16:creationId xmlns:a16="http://schemas.microsoft.com/office/drawing/2014/main" id="{584E670E-2979-3A59-8B91-96BCB12DA82B}"/>
              </a:ext>
            </a:extLst>
          </p:cNvPr>
          <p:cNvSpPr/>
          <p:nvPr/>
        </p:nvSpPr>
        <p:spPr>
          <a:xfrm>
            <a:off x="2998815" y="4297705"/>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a:t>
            </a:r>
            <a:r>
              <a:rPr lang="en-US" sz="1200" b="1" dirty="0" err="1">
                <a:solidFill>
                  <a:schemeClr val="accent4">
                    <a:lumMod val="50000"/>
                  </a:schemeClr>
                </a:solidFill>
                <a:latin typeface="UGent Panno Text" charset="0"/>
                <a:ea typeface="UGent Panno Text" charset="0"/>
                <a:cs typeface="UGent Panno Text" charset="0"/>
              </a:rPr>
              <a:t>PhysQ</a:t>
            </a:r>
            <a:r>
              <a:rPr lang="en-US" sz="1200" b="1" dirty="0">
                <a:solidFill>
                  <a:schemeClr val="accent4">
                    <a:lumMod val="50000"/>
                  </a:schemeClr>
                </a:solidFill>
                <a:latin typeface="UGent Panno Text" charset="0"/>
                <a:ea typeface="UGent Panno Text" charset="0"/>
                <a:cs typeface="UGent Panno Text" charset="0"/>
              </a:rPr>
              <a:t>: A physics-informed reinforcement learning framework for building controls”</a:t>
            </a:r>
            <a:r>
              <a:rPr lang="en-US" sz="1200" dirty="0">
                <a:solidFill>
                  <a:schemeClr val="accent4">
                    <a:lumMod val="50000"/>
                  </a:schemeClr>
                </a:solidFill>
                <a:latin typeface="UGent Panno Text" charset="0"/>
                <a:ea typeface="UGent Panno Text" charset="0"/>
                <a:cs typeface="UGent Panno Text" charset="0"/>
              </a:rPr>
              <a:t>, </a:t>
            </a:r>
            <a:r>
              <a:rPr lang="en-US" sz="1200" dirty="0" err="1">
                <a:solidFill>
                  <a:schemeClr val="accent4">
                    <a:lumMod val="50000"/>
                  </a:schemeClr>
                </a:solidFill>
                <a:latin typeface="UGent Panno Text" charset="0"/>
                <a:ea typeface="UGent Panno Text" charset="0"/>
                <a:cs typeface="UGent Panno Text" charset="0"/>
              </a:rPr>
              <a:t>Arxiv</a:t>
            </a:r>
            <a:r>
              <a:rPr lang="en-US" sz="1200" dirty="0">
                <a:solidFill>
                  <a:schemeClr val="accent4">
                    <a:lumMod val="50000"/>
                  </a:schemeClr>
                </a:solidFill>
                <a:latin typeface="UGent Panno Text" charset="0"/>
                <a:ea typeface="UGent Panno Text" charset="0"/>
                <a:cs typeface="UGent Panno Text" charset="0"/>
              </a:rPr>
              <a:t> preprint, 21 Nov. 2022, </a:t>
            </a:r>
            <a:r>
              <a:rPr lang="en-US" sz="1200" dirty="0">
                <a:solidFill>
                  <a:schemeClr val="accent4">
                    <a:lumMod val="50000"/>
                  </a:schemeClr>
                </a:solidFill>
                <a:latin typeface="UGent Panno Text" charset="0"/>
                <a:ea typeface="UGent Panno Text" charset="0"/>
                <a:cs typeface="UGent Panno Text" charset="0"/>
                <a:hlinkClick r:id="rId3"/>
              </a:rPr>
              <a:t>arXiv:2211.11830v1</a:t>
            </a:r>
            <a:endParaRPr lang="en-US" sz="1200" dirty="0">
              <a:solidFill>
                <a:schemeClr val="accent4">
                  <a:lumMod val="50000"/>
                </a:schemeClr>
              </a:solidFill>
              <a:latin typeface="UGent Panno Text" charset="0"/>
              <a:ea typeface="UGent Panno Text" charset="0"/>
              <a:cs typeface="UGent Panno Text" charset="0"/>
            </a:endParaRPr>
          </a:p>
        </p:txBody>
      </p:sp>
      <p:sp>
        <p:nvSpPr>
          <p:cNvPr id="6" name="Title 5"/>
          <p:cNvSpPr>
            <a:spLocks noGrp="1"/>
          </p:cNvSpPr>
          <p:nvPr>
            <p:ph type="title"/>
          </p:nvPr>
        </p:nvSpPr>
        <p:spPr/>
        <p:txBody>
          <a:bodyPr anchor="ctr"/>
          <a:lstStyle/>
          <a:p>
            <a:r>
              <a:rPr lang="en-GB" dirty="0"/>
              <a:t>PART I:</a:t>
            </a:r>
            <a:br>
              <a:rPr lang="en-GB" dirty="0"/>
            </a:br>
            <a:r>
              <a:rPr lang="en-GB" dirty="0"/>
              <a:t>Physics-informed reinforcement learning</a:t>
            </a:r>
            <a:br>
              <a:rPr lang="en-GB" dirty="0"/>
            </a:br>
            <a:r>
              <a:rPr lang="en-GB" dirty="0"/>
              <a:t>for residential heat pump control</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AI-DEEDS @ ACM e-Energy 2025, June 17, 2025</a:t>
            </a:r>
            <a:endParaRPr lang="en-US"/>
          </a:p>
        </p:txBody>
      </p:sp>
      <p:sp>
        <p:nvSpPr>
          <p:cNvPr id="2" name="TextBox 1">
            <a:extLst>
              <a:ext uri="{FF2B5EF4-FFF2-40B4-BE49-F238E27FC236}">
                <a16:creationId xmlns:a16="http://schemas.microsoft.com/office/drawing/2014/main" id="{557D14CA-1202-11F3-C3D0-6AB4130D166A}"/>
              </a:ext>
            </a:extLst>
          </p:cNvPr>
          <p:cNvSpPr txBox="1"/>
          <p:nvPr/>
        </p:nvSpPr>
        <p:spPr>
          <a:xfrm rot="19968531">
            <a:off x="8575342" y="5468754"/>
            <a:ext cx="864339"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Gargya!</a:t>
            </a:r>
          </a:p>
        </p:txBody>
      </p:sp>
      <p:sp>
        <p:nvSpPr>
          <p:cNvPr id="3" name="Freeform 2">
            <a:extLst>
              <a:ext uri="{FF2B5EF4-FFF2-40B4-BE49-F238E27FC236}">
                <a16:creationId xmlns:a16="http://schemas.microsoft.com/office/drawing/2014/main" id="{EB030344-C8B2-514D-6CB7-05016E8831D3}"/>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90E22E-4F19-E6B8-9C8F-4BAE44AC5FEC}"/>
              </a:ext>
            </a:extLst>
          </p:cNvPr>
          <p:cNvPicPr>
            <a:picLocks noChangeAspect="1"/>
          </p:cNvPicPr>
          <p:nvPr/>
        </p:nvPicPr>
        <p:blipFill rotWithShape="1">
          <a:blip r:embed="rId4"/>
          <a:srcRect l="6972" t="8891" r="2366" b="29083"/>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
        <p:nvSpPr>
          <p:cNvPr id="8" name="Horizontal Scroll 7">
            <a:extLst>
              <a:ext uri="{FF2B5EF4-FFF2-40B4-BE49-F238E27FC236}">
                <a16:creationId xmlns:a16="http://schemas.microsoft.com/office/drawing/2014/main" id="{C2DDF3D1-BDF8-6690-3F42-C24583E15836}"/>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”Physics-informed neural networks for control-oriented thermal modeling of buildings”</a:t>
            </a:r>
            <a:r>
              <a:rPr lang="en-US" sz="1200" dirty="0">
                <a:solidFill>
                  <a:schemeClr val="accent4">
                    <a:lumMod val="50000"/>
                  </a:schemeClr>
                </a:solidFill>
                <a:latin typeface="UGent Panno Text" charset="0"/>
                <a:ea typeface="UGent Panno Text" charset="0"/>
                <a:cs typeface="UGent Panno Text" charset="0"/>
              </a:rPr>
              <a:t>, Appl. Energy, Vol. 314, 15 May 2022, pp. 1-10. </a:t>
            </a:r>
            <a:r>
              <a:rPr lang="en-US" sz="1200" dirty="0">
                <a:solidFill>
                  <a:schemeClr val="accent4">
                    <a:lumMod val="50000"/>
                  </a:schemeClr>
                </a:solidFill>
                <a:latin typeface="UGent Panno Text" charset="0"/>
                <a:ea typeface="UGent Panno Text" charset="0"/>
                <a:cs typeface="UGent Panno Text" charset="0"/>
                <a:hlinkClick r:id="rId5"/>
              </a:rPr>
              <a:t>doi:10.1016/j.apenergy.2022.118852</a:t>
            </a:r>
            <a:endParaRPr lang="en-US" sz="1200" dirty="0">
              <a:solidFill>
                <a:schemeClr val="accent4">
                  <a:lumMod val="50000"/>
                </a:schemeClr>
              </a:solidFill>
              <a:latin typeface="UGent Panno Text" charset="0"/>
              <a:ea typeface="UGent Panno Text" charset="0"/>
              <a:cs typeface="UGent Panno Text" charset="0"/>
            </a:endParaRPr>
          </a:p>
        </p:txBody>
      </p:sp>
    </p:spTree>
    <p:extLst>
      <p:ext uri="{BB962C8B-B14F-4D97-AF65-F5344CB8AC3E}">
        <p14:creationId xmlns:p14="http://schemas.microsoft.com/office/powerpoint/2010/main" val="101321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animBg="1"/>
      <p:bldP spid="8" grpId="0" animBg="1"/>
    </p:bldLst>
  </p:timing>
</p:sld>
</file>

<file path=ppt/theme/theme1.xml><?xml version="1.0" encoding="utf-8"?>
<a:theme xmlns:a="http://schemas.openxmlformats.org/drawingml/2006/main" name="Presentation">
  <a:themeElements>
    <a:clrScheme name="Custom 3">
      <a:dk1>
        <a:srgbClr val="000000"/>
      </a:dk1>
      <a:lt1>
        <a:srgbClr val="FFFFFF"/>
      </a:lt1>
      <a:dk2>
        <a:srgbClr val="000000"/>
      </a:dk2>
      <a:lt2>
        <a:srgbClr val="808080"/>
      </a:lt2>
      <a:accent1>
        <a:srgbClr val="00CC99"/>
      </a:accent1>
      <a:accent2>
        <a:srgbClr val="1643A5"/>
      </a:accent2>
      <a:accent3>
        <a:srgbClr val="C00000"/>
      </a:accent3>
      <a:accent4>
        <a:srgbClr val="FFC000"/>
      </a:accent4>
      <a:accent5>
        <a:srgbClr val="AAE2CA"/>
      </a:accent5>
      <a:accent6>
        <a:srgbClr val="1E63C8"/>
      </a:accent6>
      <a:hlink>
        <a:srgbClr val="1E63C8"/>
      </a:hlink>
      <a:folHlink>
        <a:srgbClr val="727DBE"/>
      </a:folHlink>
    </a:clrScheme>
    <a:fontScheme name="UGent Panno Textt">
      <a:majorFont>
        <a:latin typeface="UGent Panno Text"/>
        <a:ea typeface=""/>
        <a:cs typeface=""/>
      </a:majorFont>
      <a:minorFont>
        <a:latin typeface="UGent Panno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Presentation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Presentation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Presentation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Presentation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Presentation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Presentation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
      <a:clrScheme name="Presentation 11">
        <a:dk1>
          <a:srgbClr val="000000"/>
        </a:dk1>
        <a:lt1>
          <a:srgbClr val="FFFFFF"/>
        </a:lt1>
        <a:dk2>
          <a:srgbClr val="CC00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12">
        <a:dk1>
          <a:srgbClr val="000000"/>
        </a:dk1>
        <a:lt1>
          <a:srgbClr val="FFFFFF"/>
        </a:lt1>
        <a:dk2>
          <a:srgbClr val="CC0066"/>
        </a:dk2>
        <a:lt2>
          <a:srgbClr val="BFB5B3"/>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CC0066"/>
        </a:dk2>
        <a:lt2>
          <a:srgbClr val="BFB5B3"/>
        </a:lt2>
        <a:accent1>
          <a:srgbClr val="97CDCC"/>
        </a:accent1>
        <a:accent2>
          <a:srgbClr val="D6E0E0"/>
        </a:accent2>
        <a:accent3>
          <a:srgbClr val="FFFFFF"/>
        </a:accent3>
        <a:accent4>
          <a:srgbClr val="000000"/>
        </a:accent4>
        <a:accent5>
          <a:srgbClr val="C9E3E2"/>
        </a:accent5>
        <a:accent6>
          <a:srgbClr val="C2CBCB"/>
        </a:accent6>
        <a:hlink>
          <a:srgbClr val="BED649"/>
        </a:hlink>
        <a:folHlink>
          <a:srgbClr val="8EA325"/>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CC0066"/>
        </a:dk2>
        <a:lt2>
          <a:srgbClr val="BFB5B3"/>
        </a:lt2>
        <a:accent1>
          <a:srgbClr val="BED649"/>
        </a:accent1>
        <a:accent2>
          <a:srgbClr val="FF3300"/>
        </a:accent2>
        <a:accent3>
          <a:srgbClr val="FFFFFF"/>
        </a:accent3>
        <a:accent4>
          <a:srgbClr val="000000"/>
        </a:accent4>
        <a:accent5>
          <a:srgbClr val="DBE8B1"/>
        </a:accent5>
        <a:accent6>
          <a:srgbClr val="E72D00"/>
        </a:accent6>
        <a:hlink>
          <a:srgbClr val="CC0066"/>
        </a:hlink>
        <a:folHlink>
          <a:srgbClr val="FF9900"/>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D40056"/>
        </a:dk2>
        <a:lt2>
          <a:srgbClr val="BFB5B3"/>
        </a:lt2>
        <a:accent1>
          <a:srgbClr val="BED649"/>
        </a:accent1>
        <a:accent2>
          <a:srgbClr val="FF3300"/>
        </a:accent2>
        <a:accent3>
          <a:srgbClr val="FFFFFF"/>
        </a:accent3>
        <a:accent4>
          <a:srgbClr val="000000"/>
        </a:accent4>
        <a:accent5>
          <a:srgbClr val="DBE8B1"/>
        </a:accent5>
        <a:accent6>
          <a:srgbClr val="E72D00"/>
        </a:accent6>
        <a:hlink>
          <a:srgbClr val="C81E7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Theme_UGent</Template>
  <TotalTime>68350</TotalTime>
  <Words>3756</Words>
  <Application>Microsoft Macintosh PowerPoint</Application>
  <PresentationFormat>Widescreen</PresentationFormat>
  <Paragraphs>488</Paragraphs>
  <Slides>38</Slides>
  <Notes>24</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宋体</vt:lpstr>
      <vt:lpstr>Arial</vt:lpstr>
      <vt:lpstr>Cabin</vt:lpstr>
      <vt:lpstr>Calibri</vt:lpstr>
      <vt:lpstr>Caveat</vt:lpstr>
      <vt:lpstr>Gill Sans MT</vt:lpstr>
      <vt:lpstr>Gill Sans MT Medium</vt:lpstr>
      <vt:lpstr>Google Sans</vt:lpstr>
      <vt:lpstr>Montserrat</vt:lpstr>
      <vt:lpstr>UGent Panno Text</vt:lpstr>
      <vt:lpstr>UGent Panno Text Medium</vt:lpstr>
      <vt:lpstr>Wingdings</vt:lpstr>
      <vt:lpstr>Presentation</vt:lpstr>
      <vt:lpstr>AI for Energy: Data-efficient and explainable algorithms to exploit energy flexibility</vt:lpstr>
      <vt:lpstr>Self-Introduction – Chris Develder[1]</vt:lpstr>
      <vt:lpstr>The AI4E team at IDLab, Ghent University </vt:lpstr>
      <vt:lpstr>AI for Energy: Data-efficient and explainable algorithms to exploit energy flexibility</vt:lpstr>
      <vt:lpstr>Energy Transition – Supply</vt:lpstr>
      <vt:lpstr>Energy Transition – Demand</vt:lpstr>
      <vt:lpstr>SMART GRID </vt:lpstr>
      <vt:lpstr>Outline</vt:lpstr>
      <vt:lpstr>PART I: Physics-informed reinforcement learning for residential heat pump control</vt:lpstr>
      <vt:lpstr>Residential heat pump control: Problem statement &amp; proposed solution</vt:lpstr>
      <vt:lpstr>Reinforcement Learning: Agent acts in an environment</vt:lpstr>
      <vt:lpstr>Reinforcement Learning: Agent acts in an environment</vt:lpstr>
      <vt:lpstr>Reinforcement Learning: Heat pump control</vt:lpstr>
      <vt:lpstr>PhysQ: A physics-informed reinforcement learning framework</vt:lpstr>
      <vt:lpstr>PhysQ: A physics-informed reinforcement learning framework</vt:lpstr>
      <vt:lpstr>Simulation results</vt:lpstr>
      <vt:lpstr>Simulation results</vt:lpstr>
      <vt:lpstr>PART II: Interpretable decision trees distilled from black-box RL policies</vt:lpstr>
      <vt:lpstr>Black-box Reinforcement Learning</vt:lpstr>
      <vt:lpstr>Black-box Reinforcement Learning</vt:lpstr>
      <vt:lpstr>Enhancing explainability: Differentiable Decision Trees</vt:lpstr>
      <vt:lpstr>Distill2Explain:  Learns the tree from trained RL policy</vt:lpstr>
      <vt:lpstr>Distill2Explain:  Learns the tree from trained RL policy</vt:lpstr>
      <vt:lpstr>Sample result: Home battery control under time-varying pricing</vt:lpstr>
      <vt:lpstr>PART III: A real-world testbed environment:  HomeLabGym</vt:lpstr>
      <vt:lpstr>PowerPoint Presentation</vt:lpstr>
      <vt:lpstr>PowerPoint Presentation</vt:lpstr>
      <vt:lpstr>HomeLabGym</vt:lpstr>
      <vt:lpstr>HomeLabGym</vt:lpstr>
      <vt:lpstr>HomeLabGym</vt:lpstr>
      <vt:lpstr>HomeLabGym</vt:lpstr>
      <vt:lpstr>HomeLabGym</vt:lpstr>
      <vt:lpstr>Example use case for HomeLabGym: Validation of RL for energy arbitrage</vt:lpstr>
      <vt:lpstr>Thank you! Any questions?</vt:lpstr>
      <vt:lpstr>The AI4E team at IDLab, Ghent University </vt:lpstr>
      <vt:lpstr>AI4E: DATA-DRIVEN SOLUTIONS</vt:lpstr>
      <vt:lpstr>RESEARCH TRACKS</vt:lpstr>
      <vt:lpstr>TECHNOLOGY</vt:lpstr>
    </vt:vector>
  </TitlesOfParts>
  <Company>INTEC-UGENT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IBBT-UGent template simple</dc:title>
  <dc:creator>Chris Develder</dc:creator>
  <cp:lastModifiedBy>Chris Develder (UGent-imec)</cp:lastModifiedBy>
  <cp:revision>1329</cp:revision>
  <cp:lastPrinted>2025-06-14T09:06:59Z</cp:lastPrinted>
  <dcterms:created xsi:type="dcterms:W3CDTF">2008-06-23T13:32:26Z</dcterms:created>
  <dcterms:modified xsi:type="dcterms:W3CDTF">2025-06-18T07:30:49Z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